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9" r:id="rId3"/>
    <p:sldId id="266" r:id="rId4"/>
    <p:sldId id="258" r:id="rId5"/>
    <p:sldId id="268" r:id="rId6"/>
    <p:sldId id="259" r:id="rId7"/>
    <p:sldId id="270" r:id="rId8"/>
    <p:sldId id="267" r:id="rId9"/>
    <p:sldId id="260" r:id="rId10"/>
    <p:sldId id="264" r:id="rId11"/>
    <p:sldId id="263" r:id="rId12"/>
    <p:sldId id="271"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010" autoAdjust="0"/>
    <p:restoredTop sz="95220" autoAdjust="0"/>
  </p:normalViewPr>
  <p:slideViewPr>
    <p:cSldViewPr snapToGrid="0">
      <p:cViewPr varScale="1">
        <p:scale>
          <a:sx n="81" d="100"/>
          <a:sy n="81" d="100"/>
        </p:scale>
        <p:origin x="754" y="72"/>
      </p:cViewPr>
      <p:guideLst/>
    </p:cSldViewPr>
  </p:slideViewPr>
  <p:outlineViewPr>
    <p:cViewPr>
      <p:scale>
        <a:sx n="33" d="100"/>
        <a:sy n="33" d="100"/>
      </p:scale>
      <p:origin x="0" y="-1229"/>
    </p:cViewPr>
  </p:outlineViewPr>
  <p:notesTextViewPr>
    <p:cViewPr>
      <p:scale>
        <a:sx n="3" d="2"/>
        <a:sy n="3" d="2"/>
      </p:scale>
      <p:origin x="0" y="0"/>
    </p:cViewPr>
  </p:notesText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DADE14-AD00-4033-8641-CBD424A2BB81}" type="datetimeFigureOut">
              <a:rPr lang="en-US" smtClean="0"/>
              <a:t>9/15/2020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E08838-0A55-4185-8581-27B75EEB11A1}" type="slidenum">
              <a:rPr lang="en-US" smtClean="0"/>
              <a:t>‹#›</a:t>
            </a:fld>
            <a:endParaRPr lang="en-US"/>
          </a:p>
        </p:txBody>
      </p:sp>
    </p:spTree>
    <p:extLst>
      <p:ext uri="{BB962C8B-B14F-4D97-AF65-F5344CB8AC3E}">
        <p14:creationId xmlns:p14="http://schemas.microsoft.com/office/powerpoint/2010/main" val="1650031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E08838-0A55-4185-8581-27B75EEB11A1}" type="slidenum">
              <a:rPr lang="en-US" smtClean="0"/>
              <a:t>1</a:t>
            </a:fld>
            <a:endParaRPr lang="en-US"/>
          </a:p>
        </p:txBody>
      </p:sp>
    </p:spTree>
    <p:extLst>
      <p:ext uri="{BB962C8B-B14F-4D97-AF65-F5344CB8AC3E}">
        <p14:creationId xmlns:p14="http://schemas.microsoft.com/office/powerpoint/2010/main" val="1713866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E08838-0A55-4185-8581-27B75EEB11A1}" type="slidenum">
              <a:rPr lang="en-US" smtClean="0"/>
              <a:t>10</a:t>
            </a:fld>
            <a:endParaRPr lang="en-US"/>
          </a:p>
        </p:txBody>
      </p:sp>
    </p:spTree>
    <p:extLst>
      <p:ext uri="{BB962C8B-B14F-4D97-AF65-F5344CB8AC3E}">
        <p14:creationId xmlns:p14="http://schemas.microsoft.com/office/powerpoint/2010/main" val="331509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E08838-0A55-4185-8581-27B75EEB11A1}" type="slidenum">
              <a:rPr lang="en-US" smtClean="0"/>
              <a:t>11</a:t>
            </a:fld>
            <a:endParaRPr lang="en-US"/>
          </a:p>
        </p:txBody>
      </p:sp>
    </p:spTree>
    <p:extLst>
      <p:ext uri="{BB962C8B-B14F-4D97-AF65-F5344CB8AC3E}">
        <p14:creationId xmlns:p14="http://schemas.microsoft.com/office/powerpoint/2010/main" val="117398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E08838-0A55-4185-8581-27B75EEB11A1}" type="slidenum">
              <a:rPr lang="en-US" smtClean="0"/>
              <a:t>12</a:t>
            </a:fld>
            <a:endParaRPr lang="en-US"/>
          </a:p>
        </p:txBody>
      </p:sp>
    </p:spTree>
    <p:extLst>
      <p:ext uri="{BB962C8B-B14F-4D97-AF65-F5344CB8AC3E}">
        <p14:creationId xmlns:p14="http://schemas.microsoft.com/office/powerpoint/2010/main" val="154958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E08838-0A55-4185-8581-27B75EEB11A1}" type="slidenum">
              <a:rPr lang="en-US" smtClean="0"/>
              <a:t>13</a:t>
            </a:fld>
            <a:endParaRPr lang="en-US"/>
          </a:p>
        </p:txBody>
      </p:sp>
    </p:spTree>
    <p:extLst>
      <p:ext uri="{BB962C8B-B14F-4D97-AF65-F5344CB8AC3E}">
        <p14:creationId xmlns:p14="http://schemas.microsoft.com/office/powerpoint/2010/main" val="293476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E08838-0A55-4185-8581-27B75EEB11A1}" type="slidenum">
              <a:rPr lang="en-US" smtClean="0"/>
              <a:t>2</a:t>
            </a:fld>
            <a:endParaRPr lang="en-US"/>
          </a:p>
        </p:txBody>
      </p:sp>
    </p:spTree>
    <p:extLst>
      <p:ext uri="{BB962C8B-B14F-4D97-AF65-F5344CB8AC3E}">
        <p14:creationId xmlns:p14="http://schemas.microsoft.com/office/powerpoint/2010/main" val="2881278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3FE08838-0A55-4185-8581-27B75EEB11A1}" type="slidenum">
              <a:rPr lang="en-US" smtClean="0"/>
              <a:t>3</a:t>
            </a:fld>
            <a:endParaRPr lang="en-US"/>
          </a:p>
        </p:txBody>
      </p:sp>
    </p:spTree>
    <p:extLst>
      <p:ext uri="{BB962C8B-B14F-4D97-AF65-F5344CB8AC3E}">
        <p14:creationId xmlns:p14="http://schemas.microsoft.com/office/powerpoint/2010/main" val="2076393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E08838-0A55-4185-8581-27B75EEB11A1}" type="slidenum">
              <a:rPr lang="en-US" smtClean="0"/>
              <a:t>4</a:t>
            </a:fld>
            <a:endParaRPr lang="en-US"/>
          </a:p>
        </p:txBody>
      </p:sp>
    </p:spTree>
    <p:extLst>
      <p:ext uri="{BB962C8B-B14F-4D97-AF65-F5344CB8AC3E}">
        <p14:creationId xmlns:p14="http://schemas.microsoft.com/office/powerpoint/2010/main" val="3178001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E08838-0A55-4185-8581-27B75EEB11A1}" type="slidenum">
              <a:rPr lang="en-US" smtClean="0"/>
              <a:t>5</a:t>
            </a:fld>
            <a:endParaRPr lang="en-US"/>
          </a:p>
        </p:txBody>
      </p:sp>
    </p:spTree>
    <p:extLst>
      <p:ext uri="{BB962C8B-B14F-4D97-AF65-F5344CB8AC3E}">
        <p14:creationId xmlns:p14="http://schemas.microsoft.com/office/powerpoint/2010/main" val="1476185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E08838-0A55-4185-8581-27B75EEB11A1}" type="slidenum">
              <a:rPr lang="en-US" smtClean="0"/>
              <a:t>6</a:t>
            </a:fld>
            <a:endParaRPr lang="en-US"/>
          </a:p>
        </p:txBody>
      </p:sp>
    </p:spTree>
    <p:extLst>
      <p:ext uri="{BB962C8B-B14F-4D97-AF65-F5344CB8AC3E}">
        <p14:creationId xmlns:p14="http://schemas.microsoft.com/office/powerpoint/2010/main" val="3667665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E08838-0A55-4185-8581-27B75EEB11A1}" type="slidenum">
              <a:rPr lang="en-US" smtClean="0"/>
              <a:t>7</a:t>
            </a:fld>
            <a:endParaRPr lang="en-US"/>
          </a:p>
        </p:txBody>
      </p:sp>
    </p:spTree>
    <p:extLst>
      <p:ext uri="{BB962C8B-B14F-4D97-AF65-F5344CB8AC3E}">
        <p14:creationId xmlns:p14="http://schemas.microsoft.com/office/powerpoint/2010/main" val="3060383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E08838-0A55-4185-8581-27B75EEB11A1}" type="slidenum">
              <a:rPr lang="en-US" smtClean="0"/>
              <a:t>8</a:t>
            </a:fld>
            <a:endParaRPr lang="en-US"/>
          </a:p>
        </p:txBody>
      </p:sp>
    </p:spTree>
    <p:extLst>
      <p:ext uri="{BB962C8B-B14F-4D97-AF65-F5344CB8AC3E}">
        <p14:creationId xmlns:p14="http://schemas.microsoft.com/office/powerpoint/2010/main" val="3227781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E08838-0A55-4185-8581-27B75EEB11A1}" type="slidenum">
              <a:rPr lang="en-US" smtClean="0"/>
              <a:t>9</a:t>
            </a:fld>
            <a:endParaRPr lang="en-US"/>
          </a:p>
        </p:txBody>
      </p:sp>
    </p:spTree>
    <p:extLst>
      <p:ext uri="{BB962C8B-B14F-4D97-AF65-F5344CB8AC3E}">
        <p14:creationId xmlns:p14="http://schemas.microsoft.com/office/powerpoint/2010/main" val="3288807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5A41C-E841-4682-ABF0-1DC6BBD0E4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3367D7-66D9-4118-9926-CCA6E211D2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ACFD3F-6CE4-4463-BEF7-17009C8DEC78}"/>
              </a:ext>
            </a:extLst>
          </p:cNvPr>
          <p:cNvSpPr>
            <a:spLocks noGrp="1"/>
          </p:cNvSpPr>
          <p:nvPr>
            <p:ph type="dt" sz="half" idx="10"/>
          </p:nvPr>
        </p:nvSpPr>
        <p:spPr/>
        <p:txBody>
          <a:bodyPr/>
          <a:lstStyle/>
          <a:p>
            <a:fld id="{99BEDF45-969A-42AF-9C99-C9713B2C6652}" type="datetimeFigureOut">
              <a:rPr lang="en-US" smtClean="0"/>
              <a:t>9/15/2020</a:t>
            </a:fld>
            <a:endParaRPr lang="en-US"/>
          </a:p>
        </p:txBody>
      </p:sp>
      <p:sp>
        <p:nvSpPr>
          <p:cNvPr id="5" name="Footer Placeholder 4">
            <a:extLst>
              <a:ext uri="{FF2B5EF4-FFF2-40B4-BE49-F238E27FC236}">
                <a16:creationId xmlns:a16="http://schemas.microsoft.com/office/drawing/2014/main" id="{5FDE24C5-7817-4B8A-9ED9-06F75B758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DB3404-FDED-42C4-A01B-6BFDBC871A6F}"/>
              </a:ext>
            </a:extLst>
          </p:cNvPr>
          <p:cNvSpPr>
            <a:spLocks noGrp="1"/>
          </p:cNvSpPr>
          <p:nvPr>
            <p:ph type="sldNum" sz="quarter" idx="12"/>
          </p:nvPr>
        </p:nvSpPr>
        <p:spPr/>
        <p:txBody>
          <a:bodyPr/>
          <a:lstStyle/>
          <a:p>
            <a:fld id="{72896909-5EBC-4AF5-AD82-84BDDF1096A2}" type="slidenum">
              <a:rPr lang="en-US" smtClean="0"/>
              <a:t>‹#›</a:t>
            </a:fld>
            <a:endParaRPr lang="en-US"/>
          </a:p>
        </p:txBody>
      </p:sp>
    </p:spTree>
    <p:extLst>
      <p:ext uri="{BB962C8B-B14F-4D97-AF65-F5344CB8AC3E}">
        <p14:creationId xmlns:p14="http://schemas.microsoft.com/office/powerpoint/2010/main" val="1974341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D7BC4-CC8D-444C-8FE0-5249B5C750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4C8DF3-BBC1-4B1E-974B-F58D070CC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D77ED-858A-4317-9C60-145A96A58B1B}"/>
              </a:ext>
            </a:extLst>
          </p:cNvPr>
          <p:cNvSpPr>
            <a:spLocks noGrp="1"/>
          </p:cNvSpPr>
          <p:nvPr>
            <p:ph type="dt" sz="half" idx="10"/>
          </p:nvPr>
        </p:nvSpPr>
        <p:spPr/>
        <p:txBody>
          <a:bodyPr/>
          <a:lstStyle/>
          <a:p>
            <a:fld id="{99BEDF45-969A-42AF-9C99-C9713B2C6652}" type="datetimeFigureOut">
              <a:rPr lang="en-US" smtClean="0"/>
              <a:t>9/15/2020</a:t>
            </a:fld>
            <a:endParaRPr lang="en-US"/>
          </a:p>
        </p:txBody>
      </p:sp>
      <p:sp>
        <p:nvSpPr>
          <p:cNvPr id="5" name="Footer Placeholder 4">
            <a:extLst>
              <a:ext uri="{FF2B5EF4-FFF2-40B4-BE49-F238E27FC236}">
                <a16:creationId xmlns:a16="http://schemas.microsoft.com/office/drawing/2014/main" id="{58493A65-0056-4E16-B127-AF1CFBFE6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8736A-5B3B-47F3-9233-5F45B40F54F2}"/>
              </a:ext>
            </a:extLst>
          </p:cNvPr>
          <p:cNvSpPr>
            <a:spLocks noGrp="1"/>
          </p:cNvSpPr>
          <p:nvPr>
            <p:ph type="sldNum" sz="quarter" idx="12"/>
          </p:nvPr>
        </p:nvSpPr>
        <p:spPr/>
        <p:txBody>
          <a:bodyPr/>
          <a:lstStyle/>
          <a:p>
            <a:fld id="{72896909-5EBC-4AF5-AD82-84BDDF1096A2}" type="slidenum">
              <a:rPr lang="en-US" smtClean="0"/>
              <a:t>‹#›</a:t>
            </a:fld>
            <a:endParaRPr lang="en-US"/>
          </a:p>
        </p:txBody>
      </p:sp>
    </p:spTree>
    <p:extLst>
      <p:ext uri="{BB962C8B-B14F-4D97-AF65-F5344CB8AC3E}">
        <p14:creationId xmlns:p14="http://schemas.microsoft.com/office/powerpoint/2010/main" val="3668324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C1888-D494-45BE-9F74-53B45E8148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825D24-1060-422F-9677-14B610727E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B5519-4584-4204-8FEC-B960874D4AE8}"/>
              </a:ext>
            </a:extLst>
          </p:cNvPr>
          <p:cNvSpPr>
            <a:spLocks noGrp="1"/>
          </p:cNvSpPr>
          <p:nvPr>
            <p:ph type="dt" sz="half" idx="10"/>
          </p:nvPr>
        </p:nvSpPr>
        <p:spPr/>
        <p:txBody>
          <a:bodyPr/>
          <a:lstStyle/>
          <a:p>
            <a:fld id="{99BEDF45-969A-42AF-9C99-C9713B2C6652}" type="datetimeFigureOut">
              <a:rPr lang="en-US" smtClean="0"/>
              <a:t>9/15/2020</a:t>
            </a:fld>
            <a:endParaRPr lang="en-US"/>
          </a:p>
        </p:txBody>
      </p:sp>
      <p:sp>
        <p:nvSpPr>
          <p:cNvPr id="5" name="Footer Placeholder 4">
            <a:extLst>
              <a:ext uri="{FF2B5EF4-FFF2-40B4-BE49-F238E27FC236}">
                <a16:creationId xmlns:a16="http://schemas.microsoft.com/office/drawing/2014/main" id="{E1941B3A-4E6D-45B7-ADAD-30D700282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31CB9-B049-4A3C-B51E-49ECCECA9FF1}"/>
              </a:ext>
            </a:extLst>
          </p:cNvPr>
          <p:cNvSpPr>
            <a:spLocks noGrp="1"/>
          </p:cNvSpPr>
          <p:nvPr>
            <p:ph type="sldNum" sz="quarter" idx="12"/>
          </p:nvPr>
        </p:nvSpPr>
        <p:spPr/>
        <p:txBody>
          <a:bodyPr/>
          <a:lstStyle/>
          <a:p>
            <a:fld id="{72896909-5EBC-4AF5-AD82-84BDDF1096A2}" type="slidenum">
              <a:rPr lang="en-US" smtClean="0"/>
              <a:t>‹#›</a:t>
            </a:fld>
            <a:endParaRPr lang="en-US"/>
          </a:p>
        </p:txBody>
      </p:sp>
    </p:spTree>
    <p:extLst>
      <p:ext uri="{BB962C8B-B14F-4D97-AF65-F5344CB8AC3E}">
        <p14:creationId xmlns:p14="http://schemas.microsoft.com/office/powerpoint/2010/main" val="2483308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C9A4B-090B-4294-B704-3C16FCE06E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0BE384-6D49-4659-9914-2CD1F9176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32E7F-31A6-42FF-A00E-6E9DF60088C8}"/>
              </a:ext>
            </a:extLst>
          </p:cNvPr>
          <p:cNvSpPr>
            <a:spLocks noGrp="1"/>
          </p:cNvSpPr>
          <p:nvPr>
            <p:ph type="dt" sz="half" idx="10"/>
          </p:nvPr>
        </p:nvSpPr>
        <p:spPr/>
        <p:txBody>
          <a:bodyPr/>
          <a:lstStyle/>
          <a:p>
            <a:fld id="{99BEDF45-969A-42AF-9C99-C9713B2C6652}" type="datetimeFigureOut">
              <a:rPr lang="en-US" smtClean="0"/>
              <a:t>9/15/2020</a:t>
            </a:fld>
            <a:endParaRPr lang="en-US"/>
          </a:p>
        </p:txBody>
      </p:sp>
      <p:sp>
        <p:nvSpPr>
          <p:cNvPr id="5" name="Footer Placeholder 4">
            <a:extLst>
              <a:ext uri="{FF2B5EF4-FFF2-40B4-BE49-F238E27FC236}">
                <a16:creationId xmlns:a16="http://schemas.microsoft.com/office/drawing/2014/main" id="{E1A2D30B-2954-4129-8B82-33A505AB4F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505D5-88E0-4C77-9673-2BB1C17B95D2}"/>
              </a:ext>
            </a:extLst>
          </p:cNvPr>
          <p:cNvSpPr>
            <a:spLocks noGrp="1"/>
          </p:cNvSpPr>
          <p:nvPr>
            <p:ph type="sldNum" sz="quarter" idx="12"/>
          </p:nvPr>
        </p:nvSpPr>
        <p:spPr/>
        <p:txBody>
          <a:bodyPr/>
          <a:lstStyle/>
          <a:p>
            <a:fld id="{72896909-5EBC-4AF5-AD82-84BDDF1096A2}" type="slidenum">
              <a:rPr lang="en-US" smtClean="0"/>
              <a:t>‹#›</a:t>
            </a:fld>
            <a:endParaRPr lang="en-US"/>
          </a:p>
        </p:txBody>
      </p:sp>
    </p:spTree>
    <p:extLst>
      <p:ext uri="{BB962C8B-B14F-4D97-AF65-F5344CB8AC3E}">
        <p14:creationId xmlns:p14="http://schemas.microsoft.com/office/powerpoint/2010/main" val="866781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08538-0DFF-4C4D-8543-1B6232AA9C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B9320E-5E3C-43ED-B9AE-DA314EFC09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545D59-C9B3-4DD4-8B11-B858B4950369}"/>
              </a:ext>
            </a:extLst>
          </p:cNvPr>
          <p:cNvSpPr>
            <a:spLocks noGrp="1"/>
          </p:cNvSpPr>
          <p:nvPr>
            <p:ph type="dt" sz="half" idx="10"/>
          </p:nvPr>
        </p:nvSpPr>
        <p:spPr/>
        <p:txBody>
          <a:bodyPr/>
          <a:lstStyle/>
          <a:p>
            <a:fld id="{99BEDF45-969A-42AF-9C99-C9713B2C6652}" type="datetimeFigureOut">
              <a:rPr lang="en-US" smtClean="0"/>
              <a:t>9/15/2020</a:t>
            </a:fld>
            <a:endParaRPr lang="en-US"/>
          </a:p>
        </p:txBody>
      </p:sp>
      <p:sp>
        <p:nvSpPr>
          <p:cNvPr id="5" name="Footer Placeholder 4">
            <a:extLst>
              <a:ext uri="{FF2B5EF4-FFF2-40B4-BE49-F238E27FC236}">
                <a16:creationId xmlns:a16="http://schemas.microsoft.com/office/drawing/2014/main" id="{3EA43336-BA7C-4ACE-B063-59AE6F94B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06BF2-A72F-4098-AF06-7B724DB0D205}"/>
              </a:ext>
            </a:extLst>
          </p:cNvPr>
          <p:cNvSpPr>
            <a:spLocks noGrp="1"/>
          </p:cNvSpPr>
          <p:nvPr>
            <p:ph type="sldNum" sz="quarter" idx="12"/>
          </p:nvPr>
        </p:nvSpPr>
        <p:spPr/>
        <p:txBody>
          <a:bodyPr/>
          <a:lstStyle/>
          <a:p>
            <a:fld id="{72896909-5EBC-4AF5-AD82-84BDDF1096A2}" type="slidenum">
              <a:rPr lang="en-US" smtClean="0"/>
              <a:t>‹#›</a:t>
            </a:fld>
            <a:endParaRPr lang="en-US"/>
          </a:p>
        </p:txBody>
      </p:sp>
    </p:spTree>
    <p:extLst>
      <p:ext uri="{BB962C8B-B14F-4D97-AF65-F5344CB8AC3E}">
        <p14:creationId xmlns:p14="http://schemas.microsoft.com/office/powerpoint/2010/main" val="2648441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7794-A77D-45F4-BA96-03EAAEF595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A1D170-BFBB-417C-B687-50A4FDFCBB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C3BE98-B15F-4D90-BC37-59BF5CD94E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8495B1-5BE2-4672-9CD7-A8098DDAA785}"/>
              </a:ext>
            </a:extLst>
          </p:cNvPr>
          <p:cNvSpPr>
            <a:spLocks noGrp="1"/>
          </p:cNvSpPr>
          <p:nvPr>
            <p:ph type="dt" sz="half" idx="10"/>
          </p:nvPr>
        </p:nvSpPr>
        <p:spPr/>
        <p:txBody>
          <a:bodyPr/>
          <a:lstStyle/>
          <a:p>
            <a:fld id="{99BEDF45-969A-42AF-9C99-C9713B2C6652}" type="datetimeFigureOut">
              <a:rPr lang="en-US" smtClean="0"/>
              <a:t>9/15/2020</a:t>
            </a:fld>
            <a:endParaRPr lang="en-US"/>
          </a:p>
        </p:txBody>
      </p:sp>
      <p:sp>
        <p:nvSpPr>
          <p:cNvPr id="6" name="Footer Placeholder 5">
            <a:extLst>
              <a:ext uri="{FF2B5EF4-FFF2-40B4-BE49-F238E27FC236}">
                <a16:creationId xmlns:a16="http://schemas.microsoft.com/office/drawing/2014/main" id="{FC29A04D-BAEA-47C8-86BD-E281B10AAA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D58166-F33B-48B0-AD4E-D1199D85F064}"/>
              </a:ext>
            </a:extLst>
          </p:cNvPr>
          <p:cNvSpPr>
            <a:spLocks noGrp="1"/>
          </p:cNvSpPr>
          <p:nvPr>
            <p:ph type="sldNum" sz="quarter" idx="12"/>
          </p:nvPr>
        </p:nvSpPr>
        <p:spPr/>
        <p:txBody>
          <a:bodyPr/>
          <a:lstStyle/>
          <a:p>
            <a:fld id="{72896909-5EBC-4AF5-AD82-84BDDF1096A2}" type="slidenum">
              <a:rPr lang="en-US" smtClean="0"/>
              <a:t>‹#›</a:t>
            </a:fld>
            <a:endParaRPr lang="en-US"/>
          </a:p>
        </p:txBody>
      </p:sp>
    </p:spTree>
    <p:extLst>
      <p:ext uri="{BB962C8B-B14F-4D97-AF65-F5344CB8AC3E}">
        <p14:creationId xmlns:p14="http://schemas.microsoft.com/office/powerpoint/2010/main" val="155117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2849B-186B-4DB2-B024-CD6519AECD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29CC74-800F-406E-8265-03D3D9337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9D3FE2-B680-487B-8BE8-82E9065CF7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5AC879-1A97-4B00-9C0F-E50DD1CB0A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77E580-2755-4FC1-8861-63CFBEA3C5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718733-CD73-4EC2-816C-16ACB71B793B}"/>
              </a:ext>
            </a:extLst>
          </p:cNvPr>
          <p:cNvSpPr>
            <a:spLocks noGrp="1"/>
          </p:cNvSpPr>
          <p:nvPr>
            <p:ph type="dt" sz="half" idx="10"/>
          </p:nvPr>
        </p:nvSpPr>
        <p:spPr/>
        <p:txBody>
          <a:bodyPr/>
          <a:lstStyle/>
          <a:p>
            <a:fld id="{99BEDF45-969A-42AF-9C99-C9713B2C6652}" type="datetimeFigureOut">
              <a:rPr lang="en-US" smtClean="0"/>
              <a:t>9/15/2020</a:t>
            </a:fld>
            <a:endParaRPr lang="en-US"/>
          </a:p>
        </p:txBody>
      </p:sp>
      <p:sp>
        <p:nvSpPr>
          <p:cNvPr id="8" name="Footer Placeholder 7">
            <a:extLst>
              <a:ext uri="{FF2B5EF4-FFF2-40B4-BE49-F238E27FC236}">
                <a16:creationId xmlns:a16="http://schemas.microsoft.com/office/drawing/2014/main" id="{A8828A8C-8F33-4772-9616-D9D3C87DA8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48209B-EEBF-4F4A-8694-CA0D34775259}"/>
              </a:ext>
            </a:extLst>
          </p:cNvPr>
          <p:cNvSpPr>
            <a:spLocks noGrp="1"/>
          </p:cNvSpPr>
          <p:nvPr>
            <p:ph type="sldNum" sz="quarter" idx="12"/>
          </p:nvPr>
        </p:nvSpPr>
        <p:spPr/>
        <p:txBody>
          <a:bodyPr/>
          <a:lstStyle/>
          <a:p>
            <a:fld id="{72896909-5EBC-4AF5-AD82-84BDDF1096A2}" type="slidenum">
              <a:rPr lang="en-US" smtClean="0"/>
              <a:t>‹#›</a:t>
            </a:fld>
            <a:endParaRPr lang="en-US"/>
          </a:p>
        </p:txBody>
      </p:sp>
    </p:spTree>
    <p:extLst>
      <p:ext uri="{BB962C8B-B14F-4D97-AF65-F5344CB8AC3E}">
        <p14:creationId xmlns:p14="http://schemas.microsoft.com/office/powerpoint/2010/main" val="1317802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E4D9E-DA25-4D37-B47D-45A6B54E30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BA23CA-228A-4BFB-AC9F-3162EC57DAC7}"/>
              </a:ext>
            </a:extLst>
          </p:cNvPr>
          <p:cNvSpPr>
            <a:spLocks noGrp="1"/>
          </p:cNvSpPr>
          <p:nvPr>
            <p:ph type="dt" sz="half" idx="10"/>
          </p:nvPr>
        </p:nvSpPr>
        <p:spPr/>
        <p:txBody>
          <a:bodyPr/>
          <a:lstStyle/>
          <a:p>
            <a:fld id="{99BEDF45-969A-42AF-9C99-C9713B2C6652}" type="datetimeFigureOut">
              <a:rPr lang="en-US" smtClean="0"/>
              <a:t>9/15/2020</a:t>
            </a:fld>
            <a:endParaRPr lang="en-US"/>
          </a:p>
        </p:txBody>
      </p:sp>
      <p:sp>
        <p:nvSpPr>
          <p:cNvPr id="4" name="Footer Placeholder 3">
            <a:extLst>
              <a:ext uri="{FF2B5EF4-FFF2-40B4-BE49-F238E27FC236}">
                <a16:creationId xmlns:a16="http://schemas.microsoft.com/office/drawing/2014/main" id="{C18D2ACD-9C24-42AF-BCE0-069F4E3771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8911FA-E611-4F2C-B49B-D9CA7FD1574B}"/>
              </a:ext>
            </a:extLst>
          </p:cNvPr>
          <p:cNvSpPr>
            <a:spLocks noGrp="1"/>
          </p:cNvSpPr>
          <p:nvPr>
            <p:ph type="sldNum" sz="quarter" idx="12"/>
          </p:nvPr>
        </p:nvSpPr>
        <p:spPr/>
        <p:txBody>
          <a:bodyPr/>
          <a:lstStyle/>
          <a:p>
            <a:fld id="{72896909-5EBC-4AF5-AD82-84BDDF1096A2}" type="slidenum">
              <a:rPr lang="en-US" smtClean="0"/>
              <a:t>‹#›</a:t>
            </a:fld>
            <a:endParaRPr lang="en-US"/>
          </a:p>
        </p:txBody>
      </p:sp>
    </p:spTree>
    <p:extLst>
      <p:ext uri="{BB962C8B-B14F-4D97-AF65-F5344CB8AC3E}">
        <p14:creationId xmlns:p14="http://schemas.microsoft.com/office/powerpoint/2010/main" val="1762062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8A36BE-3847-4A57-8F56-117E66AFCB8E}"/>
              </a:ext>
            </a:extLst>
          </p:cNvPr>
          <p:cNvSpPr>
            <a:spLocks noGrp="1"/>
          </p:cNvSpPr>
          <p:nvPr>
            <p:ph type="dt" sz="half" idx="10"/>
          </p:nvPr>
        </p:nvSpPr>
        <p:spPr/>
        <p:txBody>
          <a:bodyPr/>
          <a:lstStyle/>
          <a:p>
            <a:fld id="{99BEDF45-969A-42AF-9C99-C9713B2C6652}" type="datetimeFigureOut">
              <a:rPr lang="en-US" smtClean="0"/>
              <a:t>9/15/2020</a:t>
            </a:fld>
            <a:endParaRPr lang="en-US"/>
          </a:p>
        </p:txBody>
      </p:sp>
      <p:sp>
        <p:nvSpPr>
          <p:cNvPr id="3" name="Footer Placeholder 2">
            <a:extLst>
              <a:ext uri="{FF2B5EF4-FFF2-40B4-BE49-F238E27FC236}">
                <a16:creationId xmlns:a16="http://schemas.microsoft.com/office/drawing/2014/main" id="{3BD098C4-30C0-42C8-9FCF-B13BCBFB9B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F45D25-E45E-4771-91B1-992A9E8B367E}"/>
              </a:ext>
            </a:extLst>
          </p:cNvPr>
          <p:cNvSpPr>
            <a:spLocks noGrp="1"/>
          </p:cNvSpPr>
          <p:nvPr>
            <p:ph type="sldNum" sz="quarter" idx="12"/>
          </p:nvPr>
        </p:nvSpPr>
        <p:spPr/>
        <p:txBody>
          <a:bodyPr/>
          <a:lstStyle/>
          <a:p>
            <a:fld id="{72896909-5EBC-4AF5-AD82-84BDDF1096A2}" type="slidenum">
              <a:rPr lang="en-US" smtClean="0"/>
              <a:t>‹#›</a:t>
            </a:fld>
            <a:endParaRPr lang="en-US"/>
          </a:p>
        </p:txBody>
      </p:sp>
    </p:spTree>
    <p:extLst>
      <p:ext uri="{BB962C8B-B14F-4D97-AF65-F5344CB8AC3E}">
        <p14:creationId xmlns:p14="http://schemas.microsoft.com/office/powerpoint/2010/main" val="1859872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32BD1-B085-42EB-A8F2-CA0387F5F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41BB73-35A6-4E8F-A02D-C74A1E1EE3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CBD4A7-3265-4112-A7EE-19CA37B931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CC543D-6C1F-480F-80D3-5CD4FAF1C5D8}"/>
              </a:ext>
            </a:extLst>
          </p:cNvPr>
          <p:cNvSpPr>
            <a:spLocks noGrp="1"/>
          </p:cNvSpPr>
          <p:nvPr>
            <p:ph type="dt" sz="half" idx="10"/>
          </p:nvPr>
        </p:nvSpPr>
        <p:spPr/>
        <p:txBody>
          <a:bodyPr/>
          <a:lstStyle/>
          <a:p>
            <a:fld id="{99BEDF45-969A-42AF-9C99-C9713B2C6652}" type="datetimeFigureOut">
              <a:rPr lang="en-US" smtClean="0"/>
              <a:t>9/15/2020</a:t>
            </a:fld>
            <a:endParaRPr lang="en-US"/>
          </a:p>
        </p:txBody>
      </p:sp>
      <p:sp>
        <p:nvSpPr>
          <p:cNvPr id="6" name="Footer Placeholder 5">
            <a:extLst>
              <a:ext uri="{FF2B5EF4-FFF2-40B4-BE49-F238E27FC236}">
                <a16:creationId xmlns:a16="http://schemas.microsoft.com/office/drawing/2014/main" id="{5E0DBCA7-DA60-4CB3-9E7A-2800DDA546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70FBB9-695F-47D5-AD74-4B21A3C4F72E}"/>
              </a:ext>
            </a:extLst>
          </p:cNvPr>
          <p:cNvSpPr>
            <a:spLocks noGrp="1"/>
          </p:cNvSpPr>
          <p:nvPr>
            <p:ph type="sldNum" sz="quarter" idx="12"/>
          </p:nvPr>
        </p:nvSpPr>
        <p:spPr/>
        <p:txBody>
          <a:bodyPr/>
          <a:lstStyle/>
          <a:p>
            <a:fld id="{72896909-5EBC-4AF5-AD82-84BDDF1096A2}" type="slidenum">
              <a:rPr lang="en-US" smtClean="0"/>
              <a:t>‹#›</a:t>
            </a:fld>
            <a:endParaRPr lang="en-US"/>
          </a:p>
        </p:txBody>
      </p:sp>
    </p:spTree>
    <p:extLst>
      <p:ext uri="{BB962C8B-B14F-4D97-AF65-F5344CB8AC3E}">
        <p14:creationId xmlns:p14="http://schemas.microsoft.com/office/powerpoint/2010/main" val="596320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AFBC6-628C-4BFD-A405-401E755FC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D56126-6DA6-416C-85A8-2C8FBCECB3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ED0D58-5E37-454A-ABEA-85D2355A8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F1C2DA-F4E3-40DB-A7DF-12E767E5CC8C}"/>
              </a:ext>
            </a:extLst>
          </p:cNvPr>
          <p:cNvSpPr>
            <a:spLocks noGrp="1"/>
          </p:cNvSpPr>
          <p:nvPr>
            <p:ph type="dt" sz="half" idx="10"/>
          </p:nvPr>
        </p:nvSpPr>
        <p:spPr/>
        <p:txBody>
          <a:bodyPr/>
          <a:lstStyle/>
          <a:p>
            <a:fld id="{99BEDF45-969A-42AF-9C99-C9713B2C6652}" type="datetimeFigureOut">
              <a:rPr lang="en-US" smtClean="0"/>
              <a:t>9/15/2020</a:t>
            </a:fld>
            <a:endParaRPr lang="en-US"/>
          </a:p>
        </p:txBody>
      </p:sp>
      <p:sp>
        <p:nvSpPr>
          <p:cNvPr id="6" name="Footer Placeholder 5">
            <a:extLst>
              <a:ext uri="{FF2B5EF4-FFF2-40B4-BE49-F238E27FC236}">
                <a16:creationId xmlns:a16="http://schemas.microsoft.com/office/drawing/2014/main" id="{3D6D0DFC-ACC8-44E5-BF73-3336AF6DEA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55B7F-8D2A-4A6C-AF8B-92CCFC565152}"/>
              </a:ext>
            </a:extLst>
          </p:cNvPr>
          <p:cNvSpPr>
            <a:spLocks noGrp="1"/>
          </p:cNvSpPr>
          <p:nvPr>
            <p:ph type="sldNum" sz="quarter" idx="12"/>
          </p:nvPr>
        </p:nvSpPr>
        <p:spPr/>
        <p:txBody>
          <a:bodyPr/>
          <a:lstStyle/>
          <a:p>
            <a:fld id="{72896909-5EBC-4AF5-AD82-84BDDF1096A2}" type="slidenum">
              <a:rPr lang="en-US" smtClean="0"/>
              <a:t>‹#›</a:t>
            </a:fld>
            <a:endParaRPr lang="en-US"/>
          </a:p>
        </p:txBody>
      </p:sp>
    </p:spTree>
    <p:extLst>
      <p:ext uri="{BB962C8B-B14F-4D97-AF65-F5344CB8AC3E}">
        <p14:creationId xmlns:p14="http://schemas.microsoft.com/office/powerpoint/2010/main" val="3899695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AB84AB-3CE4-4E62-AF90-1FE1D4A0C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61C7D2-26FE-4CED-81EE-FC7535998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40DE6-D77B-427C-9D12-295935080B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BEDF45-969A-42AF-9C99-C9713B2C6652}" type="datetimeFigureOut">
              <a:rPr lang="en-US" smtClean="0"/>
              <a:t>9/15/2020</a:t>
            </a:fld>
            <a:endParaRPr lang="en-US"/>
          </a:p>
        </p:txBody>
      </p:sp>
      <p:sp>
        <p:nvSpPr>
          <p:cNvPr id="5" name="Footer Placeholder 4">
            <a:extLst>
              <a:ext uri="{FF2B5EF4-FFF2-40B4-BE49-F238E27FC236}">
                <a16:creationId xmlns:a16="http://schemas.microsoft.com/office/drawing/2014/main" id="{7734B4FD-CA26-49D2-AE72-FF684549B4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3E3FF4-6E02-41E0-BABD-B2D5045637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96909-5EBC-4AF5-AD82-84BDDF1096A2}" type="slidenum">
              <a:rPr lang="en-US" smtClean="0"/>
              <a:t>‹#›</a:t>
            </a:fld>
            <a:endParaRPr lang="en-US"/>
          </a:p>
        </p:txBody>
      </p:sp>
    </p:spTree>
    <p:extLst>
      <p:ext uri="{BB962C8B-B14F-4D97-AF65-F5344CB8AC3E}">
        <p14:creationId xmlns:p14="http://schemas.microsoft.com/office/powerpoint/2010/main" val="3091315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gennycostin@gmail.com"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mailto:jecho@seattleschools.org"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mailto:megan.tittle@gmail.com" TargetMode="External"/><Relationship Id="rId13" Type="http://schemas.openxmlformats.org/officeDocument/2006/relationships/hyperlink" Target="mailto:katvannim@gmail.com" TargetMode="External"/><Relationship Id="rId18" Type="http://schemas.openxmlformats.org/officeDocument/2006/relationships/image" Target="../media/image9.png"/><Relationship Id="rId3" Type="http://schemas.openxmlformats.org/officeDocument/2006/relationships/image" Target="../media/image2.jpg"/><Relationship Id="rId21" Type="http://schemas.openxmlformats.org/officeDocument/2006/relationships/hyperlink" Target="mailto:kejewett@seattleschools.org" TargetMode="External"/><Relationship Id="rId7" Type="http://schemas.openxmlformats.org/officeDocument/2006/relationships/hyperlink" Target="mailto:kmeckert@seattleschools.org" TargetMode="External"/><Relationship Id="rId12" Type="http://schemas.openxmlformats.org/officeDocument/2006/relationships/image" Target="../media/image7.jpg"/><Relationship Id="rId17" Type="http://schemas.openxmlformats.org/officeDocument/2006/relationships/hyperlink" Target="mailto:janawitt@comcast.net" TargetMode="External"/><Relationship Id="rId2" Type="http://schemas.openxmlformats.org/officeDocument/2006/relationships/notesSlide" Target="../notesSlides/notesSlide12.xml"/><Relationship Id="rId16" Type="http://schemas.openxmlformats.org/officeDocument/2006/relationships/hyperlink" Target="mailto:meghanmcguire22@gmail.com" TargetMode="External"/><Relationship Id="rId20"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jpeg"/><Relationship Id="rId11" Type="http://schemas.openxmlformats.org/officeDocument/2006/relationships/image" Target="../media/image6.jpeg"/><Relationship Id="rId5" Type="http://schemas.openxmlformats.org/officeDocument/2006/relationships/image" Target="../media/image4.jpg"/><Relationship Id="rId15" Type="http://schemas.openxmlformats.org/officeDocument/2006/relationships/image" Target="../media/image8.jpeg"/><Relationship Id="rId10" Type="http://schemas.openxmlformats.org/officeDocument/2006/relationships/hyperlink" Target="mailto:nasome@gmail.com" TargetMode="External"/><Relationship Id="rId19" Type="http://schemas.openxmlformats.org/officeDocument/2006/relationships/image" Target="../media/image10.jpg"/><Relationship Id="rId4" Type="http://schemas.openxmlformats.org/officeDocument/2006/relationships/image" Target="../media/image3.png"/><Relationship Id="rId9" Type="http://schemas.openxmlformats.org/officeDocument/2006/relationships/hyperlink" Target="mailto:caseyannwhite@yahoo.com" TargetMode="External"/><Relationship Id="rId14" Type="http://schemas.openxmlformats.org/officeDocument/2006/relationships/hyperlink" Target="mailto:angiepkennedy@gmail.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hyperlink" Target="mailto:megan.tittle@gmail.com" TargetMode="External"/><Relationship Id="rId13" Type="http://schemas.openxmlformats.org/officeDocument/2006/relationships/hyperlink" Target="mailto:katvannim@gmail.com" TargetMode="External"/><Relationship Id="rId18" Type="http://schemas.openxmlformats.org/officeDocument/2006/relationships/image" Target="../media/image9.png"/><Relationship Id="rId3" Type="http://schemas.openxmlformats.org/officeDocument/2006/relationships/image" Target="../media/image2.jpg"/><Relationship Id="rId21" Type="http://schemas.openxmlformats.org/officeDocument/2006/relationships/hyperlink" Target="mailto:kejewett@seattleschools.org" TargetMode="External"/><Relationship Id="rId7" Type="http://schemas.openxmlformats.org/officeDocument/2006/relationships/hyperlink" Target="mailto:kmeckert@seattleschools.org" TargetMode="External"/><Relationship Id="rId12" Type="http://schemas.openxmlformats.org/officeDocument/2006/relationships/image" Target="../media/image7.jpg"/><Relationship Id="rId17" Type="http://schemas.openxmlformats.org/officeDocument/2006/relationships/hyperlink" Target="mailto:janawitt@comcast.net" TargetMode="External"/><Relationship Id="rId2" Type="http://schemas.openxmlformats.org/officeDocument/2006/relationships/notesSlide" Target="../notesSlides/notesSlide2.xml"/><Relationship Id="rId16" Type="http://schemas.openxmlformats.org/officeDocument/2006/relationships/hyperlink" Target="mailto:meghanmcguire22@gmail.com" TargetMode="External"/><Relationship Id="rId20"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jpeg"/><Relationship Id="rId11" Type="http://schemas.openxmlformats.org/officeDocument/2006/relationships/image" Target="../media/image6.jpeg"/><Relationship Id="rId5" Type="http://schemas.openxmlformats.org/officeDocument/2006/relationships/image" Target="../media/image4.jpg"/><Relationship Id="rId15" Type="http://schemas.openxmlformats.org/officeDocument/2006/relationships/image" Target="../media/image8.jpeg"/><Relationship Id="rId10" Type="http://schemas.openxmlformats.org/officeDocument/2006/relationships/hyperlink" Target="mailto:nasome@gmail.com" TargetMode="External"/><Relationship Id="rId19" Type="http://schemas.openxmlformats.org/officeDocument/2006/relationships/image" Target="../media/image10.jpg"/><Relationship Id="rId4" Type="http://schemas.openxmlformats.org/officeDocument/2006/relationships/image" Target="../media/image3.png"/><Relationship Id="rId9" Type="http://schemas.openxmlformats.org/officeDocument/2006/relationships/hyperlink" Target="mailto:caseyannwhite@yahoo.com" TargetMode="External"/><Relationship Id="rId14" Type="http://schemas.openxmlformats.org/officeDocument/2006/relationships/hyperlink" Target="mailto:angiepkennedy@gmail.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seattleschools.org/families_communities/volunteer/volunteer_application_proces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mailto:sunshinefeldman@live.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memberplanet.com/packetview/viewridgepta6-15-345/membership"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www.viewridegeschool.or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mailto:sunshinefeldman@live.com" TargetMode="External"/><Relationship Id="rId5" Type="http://schemas.openxmlformats.org/officeDocument/2006/relationships/hyperlink" Target="mailto:nasome@gmail.com" TargetMode="External"/><Relationship Id="rId4" Type="http://schemas.openxmlformats.org/officeDocument/2006/relationships/hyperlink" Target="http://www.viewridgees.seattleschool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268D19EB-3A2F-4AFB-BCF9-742CCAFB74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198" b="7358"/>
          <a:stretch/>
        </p:blipFill>
        <p:spPr bwMode="auto">
          <a:xfrm>
            <a:off x="-3047" y="10"/>
            <a:ext cx="12191999" cy="6857990"/>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28" name="Rectangle 7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A279A-01D5-4DFD-95A0-0982BB472CA6}"/>
              </a:ext>
            </a:extLst>
          </p:cNvPr>
          <p:cNvSpPr>
            <a:spLocks noGrp="1"/>
          </p:cNvSpPr>
          <p:nvPr>
            <p:ph type="ctrTitle"/>
          </p:nvPr>
        </p:nvSpPr>
        <p:spPr>
          <a:xfrm>
            <a:off x="235670" y="325550"/>
            <a:ext cx="11726944" cy="3574778"/>
          </a:xfrm>
          <a:effectLst>
            <a:outerShdw blurRad="50800" dist="38100" dir="2700000" algn="tl" rotWithShape="0">
              <a:prstClr val="black">
                <a:alpha val="40000"/>
              </a:prstClr>
            </a:outerShdw>
          </a:effectLst>
        </p:spPr>
        <p:txBody>
          <a:bodyPr>
            <a:normAutofit/>
          </a:bodyPr>
          <a:lstStyle/>
          <a:p>
            <a:r>
              <a:rPr lang="en-US" sz="5200" b="1" dirty="0">
                <a:solidFill>
                  <a:srgbClr val="FFFFFF"/>
                </a:solidFill>
              </a:rPr>
              <a:t>View Ridge Elementary </a:t>
            </a:r>
            <a:br>
              <a:rPr lang="en-US" sz="5200" b="1" dirty="0">
                <a:solidFill>
                  <a:srgbClr val="FFFFFF"/>
                </a:solidFill>
              </a:rPr>
            </a:br>
            <a:r>
              <a:rPr lang="en-US" sz="5200" b="1" dirty="0">
                <a:solidFill>
                  <a:srgbClr val="FFFFFF"/>
                </a:solidFill>
              </a:rPr>
              <a:t>PTA Meet &amp; Greet</a:t>
            </a:r>
          </a:p>
        </p:txBody>
      </p:sp>
      <p:sp>
        <p:nvSpPr>
          <p:cNvPr id="3" name="Subtitle 2">
            <a:extLst>
              <a:ext uri="{FF2B5EF4-FFF2-40B4-BE49-F238E27FC236}">
                <a16:creationId xmlns:a16="http://schemas.microsoft.com/office/drawing/2014/main" id="{9D3611C1-C0CE-4FA5-B3C2-F86007ACEA69}"/>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Tuesday, September 15, 7:00-8:00pm</a:t>
            </a:r>
          </a:p>
        </p:txBody>
      </p:sp>
    </p:spTree>
    <p:extLst>
      <p:ext uri="{BB962C8B-B14F-4D97-AF65-F5344CB8AC3E}">
        <p14:creationId xmlns:p14="http://schemas.microsoft.com/office/powerpoint/2010/main" val="2270101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02F74-A8E3-4D77-B0B1-C31E9E87860D}"/>
              </a:ext>
            </a:extLst>
          </p:cNvPr>
          <p:cNvSpPr>
            <a:spLocks noGrp="1"/>
          </p:cNvSpPr>
          <p:nvPr>
            <p:ph type="title"/>
          </p:nvPr>
        </p:nvSpPr>
        <p:spPr/>
        <p:txBody>
          <a:bodyPr/>
          <a:lstStyle/>
          <a:p>
            <a:pPr algn="ctr"/>
            <a:r>
              <a:rPr lang="en-US" dirty="0"/>
              <a:t>Fundraise While You Shop</a:t>
            </a:r>
          </a:p>
        </p:txBody>
      </p:sp>
      <p:sp>
        <p:nvSpPr>
          <p:cNvPr id="5" name="Content Placeholder 4">
            <a:extLst>
              <a:ext uri="{FF2B5EF4-FFF2-40B4-BE49-F238E27FC236}">
                <a16:creationId xmlns:a16="http://schemas.microsoft.com/office/drawing/2014/main" id="{5A49D1CB-3CE8-4E7C-AD0B-0F8901044F80}"/>
              </a:ext>
            </a:extLst>
          </p:cNvPr>
          <p:cNvSpPr>
            <a:spLocks noGrp="1"/>
          </p:cNvSpPr>
          <p:nvPr>
            <p:ph idx="1"/>
          </p:nvPr>
        </p:nvSpPr>
        <p:spPr/>
        <p:txBody>
          <a:bodyPr/>
          <a:lstStyle/>
          <a:p>
            <a:r>
              <a:rPr lang="en-US" dirty="0"/>
              <a:t>Did you know you can add View Ridge PTA to your Smile Amazon account and raise funds for the school with your purchases?  </a:t>
            </a:r>
          </a:p>
          <a:p>
            <a:r>
              <a:rPr lang="en-US" dirty="0"/>
              <a:t>You can also raise funds with purchases at Safeway, Fred Meyer, and </a:t>
            </a:r>
            <a:r>
              <a:rPr lang="en-US" dirty="0" err="1"/>
              <a:t>Bartells</a:t>
            </a:r>
            <a:r>
              <a:rPr lang="en-US" dirty="0"/>
              <a:t>.  </a:t>
            </a:r>
          </a:p>
          <a:p>
            <a:r>
              <a:rPr lang="en-US" dirty="0"/>
              <a:t>Please see our website and go to the tab “Fundraising” on how to add VREPTA to your account for raising funds while you shop. </a:t>
            </a:r>
          </a:p>
        </p:txBody>
      </p:sp>
    </p:spTree>
    <p:extLst>
      <p:ext uri="{BB962C8B-B14F-4D97-AF65-F5344CB8AC3E}">
        <p14:creationId xmlns:p14="http://schemas.microsoft.com/office/powerpoint/2010/main" val="3344305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4097A-13C9-4225-9514-6DDE6476A4D1}"/>
              </a:ext>
            </a:extLst>
          </p:cNvPr>
          <p:cNvSpPr>
            <a:spLocks noGrp="1"/>
          </p:cNvSpPr>
          <p:nvPr>
            <p:ph type="title"/>
          </p:nvPr>
        </p:nvSpPr>
        <p:spPr>
          <a:xfrm>
            <a:off x="838200" y="365125"/>
            <a:ext cx="10515600" cy="824483"/>
          </a:xfrm>
        </p:spPr>
        <p:txBody>
          <a:bodyPr/>
          <a:lstStyle/>
          <a:p>
            <a:pPr algn="ctr"/>
            <a:r>
              <a:rPr lang="en-US" dirty="0"/>
              <a:t>Family Support</a:t>
            </a:r>
          </a:p>
        </p:txBody>
      </p:sp>
      <p:sp>
        <p:nvSpPr>
          <p:cNvPr id="3" name="Content Placeholder 2">
            <a:extLst>
              <a:ext uri="{FF2B5EF4-FFF2-40B4-BE49-F238E27FC236}">
                <a16:creationId xmlns:a16="http://schemas.microsoft.com/office/drawing/2014/main" id="{70618373-E5F1-463E-B7B4-ABD5C1E44777}"/>
              </a:ext>
            </a:extLst>
          </p:cNvPr>
          <p:cNvSpPr>
            <a:spLocks noGrp="1"/>
          </p:cNvSpPr>
          <p:nvPr>
            <p:ph sz="half" idx="1"/>
          </p:nvPr>
        </p:nvSpPr>
        <p:spPr>
          <a:xfrm>
            <a:off x="390617" y="1189608"/>
            <a:ext cx="11239131" cy="1162975"/>
          </a:xfrm>
        </p:spPr>
        <p:txBody>
          <a:bodyPr>
            <a:normAutofit fontScale="70000" lnSpcReduction="20000"/>
          </a:bodyPr>
          <a:lstStyle/>
          <a:p>
            <a:pPr marL="0" indent="0">
              <a:buNone/>
            </a:pPr>
            <a:r>
              <a:rPr lang="en-US" dirty="0"/>
              <a:t>Please contact our PTA Family Support Volunteer Chair Genny Costin (</a:t>
            </a:r>
            <a:r>
              <a:rPr lang="en-US" dirty="0">
                <a:hlinkClick r:id="rId3"/>
              </a:rPr>
              <a:t>gennycostin@gmail.com</a:t>
            </a:r>
            <a:r>
              <a:rPr lang="en-US" dirty="0"/>
              <a:t>) or school counselor Joyce Cho (</a:t>
            </a:r>
            <a:r>
              <a:rPr lang="en-US" dirty="0">
                <a:hlinkClick r:id="rId4"/>
              </a:rPr>
              <a:t>jecho@seattleschools.org</a:t>
            </a:r>
            <a:r>
              <a:rPr lang="en-US" dirty="0"/>
              <a:t>) if you have a need for assistance or know someone who does.  </a:t>
            </a:r>
          </a:p>
          <a:p>
            <a:pPr marL="0" indent="0">
              <a:buNone/>
            </a:pPr>
            <a:r>
              <a:rPr lang="en-US" dirty="0"/>
              <a:t>If you’d like to volunteer to help, click on the “Volunteering” section of the website.  We need you!  </a:t>
            </a:r>
          </a:p>
        </p:txBody>
      </p:sp>
      <p:sp>
        <p:nvSpPr>
          <p:cNvPr id="4" name="Content Placeholder 3">
            <a:extLst>
              <a:ext uri="{FF2B5EF4-FFF2-40B4-BE49-F238E27FC236}">
                <a16:creationId xmlns:a16="http://schemas.microsoft.com/office/drawing/2014/main" id="{9F417ABD-895F-4708-8DF1-9847247AF4A0}"/>
              </a:ext>
            </a:extLst>
          </p:cNvPr>
          <p:cNvSpPr>
            <a:spLocks noGrp="1"/>
          </p:cNvSpPr>
          <p:nvPr>
            <p:ph sz="half" idx="2"/>
          </p:nvPr>
        </p:nvSpPr>
        <p:spPr>
          <a:xfrm>
            <a:off x="390617" y="2459116"/>
            <a:ext cx="11532093" cy="4145870"/>
          </a:xfrm>
        </p:spPr>
        <p:txBody>
          <a:bodyPr>
            <a:normAutofit fontScale="70000" lnSpcReduction="20000"/>
          </a:bodyPr>
          <a:lstStyle/>
          <a:p>
            <a:pPr marL="0" indent="0" algn="ctr">
              <a:buNone/>
            </a:pPr>
            <a:r>
              <a:rPr lang="en-US" sz="4000" dirty="0"/>
              <a:t>Our Family Support Committee provides the following: </a:t>
            </a:r>
          </a:p>
          <a:p>
            <a:pPr marL="0" indent="0" algn="ctr">
              <a:buNone/>
            </a:pPr>
            <a:endParaRPr lang="en-US" dirty="0"/>
          </a:p>
          <a:p>
            <a:r>
              <a:rPr lang="en-US" b="1" dirty="0"/>
              <a:t>School Supplies</a:t>
            </a:r>
            <a:r>
              <a:rPr lang="en-US" dirty="0"/>
              <a:t>: Provides school supplies/backpacks to any student in need.  </a:t>
            </a:r>
          </a:p>
          <a:p>
            <a:r>
              <a:rPr lang="en-US" b="1" i="1" dirty="0"/>
              <a:t>Coat Drive</a:t>
            </a:r>
            <a:r>
              <a:rPr lang="en-US" i="1" dirty="0"/>
              <a:t>: Runs a coat drive in November to gather coats for our sister school.  </a:t>
            </a:r>
          </a:p>
          <a:p>
            <a:r>
              <a:rPr lang="en-US" b="1" i="1" dirty="0"/>
              <a:t>Giving Tree</a:t>
            </a:r>
            <a:r>
              <a:rPr lang="en-US" i="1" dirty="0"/>
              <a:t>: Provides gifts and books for school families during the winter holidays.  Families are referred through the staff or by parents or can self-nominate or request help by contacting the school counselor, Joyce Cho.  Families within the school choose gift tags, purchase and wrap gifts anonymously, and return these to the school office.  Stay tuned for plans for this year!  </a:t>
            </a:r>
          </a:p>
          <a:p>
            <a:r>
              <a:rPr lang="en-US" b="1" i="1" dirty="0"/>
              <a:t>Scholarships</a:t>
            </a:r>
            <a:r>
              <a:rPr lang="en-US" i="1" dirty="0"/>
              <a:t>: Scholarships for school activities (including after school enrichment classes when in session) are available throughout the year. </a:t>
            </a:r>
            <a:endParaRPr lang="en-US" dirty="0"/>
          </a:p>
          <a:p>
            <a:r>
              <a:rPr lang="en-US" b="1" dirty="0"/>
              <a:t>Hunger Intervention Program: </a:t>
            </a:r>
            <a:r>
              <a:rPr lang="en-US" dirty="0"/>
              <a:t>These are normally scheduled and supplied weekend food backpacks for students in need.  </a:t>
            </a:r>
            <a:r>
              <a:rPr lang="en-US" i="1" dirty="0"/>
              <a:t>The district is providing backpack meals at food sites located at Eckstein Middle School and Nathan Hale High School until further notice.    </a:t>
            </a:r>
          </a:p>
          <a:p>
            <a:endParaRPr lang="en-US" dirty="0"/>
          </a:p>
        </p:txBody>
      </p:sp>
    </p:spTree>
    <p:extLst>
      <p:ext uri="{BB962C8B-B14F-4D97-AF65-F5344CB8AC3E}">
        <p14:creationId xmlns:p14="http://schemas.microsoft.com/office/powerpoint/2010/main" val="4042607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5D61-EDEE-4DD2-B501-CFDFD62305CA}"/>
              </a:ext>
            </a:extLst>
          </p:cNvPr>
          <p:cNvSpPr>
            <a:spLocks noGrp="1"/>
          </p:cNvSpPr>
          <p:nvPr>
            <p:ph type="title"/>
          </p:nvPr>
        </p:nvSpPr>
        <p:spPr>
          <a:xfrm>
            <a:off x="762000" y="11853"/>
            <a:ext cx="10515600" cy="797591"/>
          </a:xfrm>
        </p:spPr>
        <p:txBody>
          <a:bodyPr/>
          <a:lstStyle/>
          <a:p>
            <a:pPr algn="ctr"/>
            <a:r>
              <a:rPr lang="en-US" dirty="0"/>
              <a:t>Go Otters!</a:t>
            </a:r>
          </a:p>
        </p:txBody>
      </p:sp>
      <p:pic>
        <p:nvPicPr>
          <p:cNvPr id="12" name="Content Placeholder 11" descr="A picture containing player, game&#10;&#10;Description automatically generated">
            <a:extLst>
              <a:ext uri="{FF2B5EF4-FFF2-40B4-BE49-F238E27FC236}">
                <a16:creationId xmlns:a16="http://schemas.microsoft.com/office/drawing/2014/main" id="{73D5046B-2FA4-4CDE-8D99-8D7AB2062E7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3541" t="31679" r="33964" b="27967"/>
          <a:stretch/>
        </p:blipFill>
        <p:spPr>
          <a:xfrm>
            <a:off x="3405511" y="2734893"/>
            <a:ext cx="1807039" cy="1466752"/>
          </a:xfrm>
        </p:spPr>
      </p:pic>
      <p:pic>
        <p:nvPicPr>
          <p:cNvPr id="1026" name="Picture 2">
            <a:extLst>
              <a:ext uri="{FF2B5EF4-FFF2-40B4-BE49-F238E27FC236}">
                <a16:creationId xmlns:a16="http://schemas.microsoft.com/office/drawing/2014/main" id="{F885DE64-1463-469A-A1DF-F7BEC7F82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541" t="51872" r="41589" b="36900"/>
          <a:stretch>
            <a:fillRect/>
          </a:stretch>
        </p:blipFill>
        <p:spPr bwMode="auto">
          <a:xfrm>
            <a:off x="3499700" y="771708"/>
            <a:ext cx="1155374" cy="13680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descr="A group of people sitting at a table in front of water&#10;&#10;Description automatically generated">
            <a:extLst>
              <a:ext uri="{FF2B5EF4-FFF2-40B4-BE49-F238E27FC236}">
                <a16:creationId xmlns:a16="http://schemas.microsoft.com/office/drawing/2014/main" id="{8DE42556-B8CB-43A8-BD33-A463EA869CC0}"/>
              </a:ext>
            </a:extLst>
          </p:cNvPr>
          <p:cNvPicPr>
            <a:picLocks noChangeAspect="1"/>
          </p:cNvPicPr>
          <p:nvPr/>
        </p:nvPicPr>
        <p:blipFill rotWithShape="1">
          <a:blip r:embed="rId5">
            <a:extLst>
              <a:ext uri="{28A0092B-C50C-407E-A947-70E740481C1C}">
                <a14:useLocalDpi xmlns:a14="http://schemas.microsoft.com/office/drawing/2010/main" val="0"/>
              </a:ext>
            </a:extLst>
          </a:blip>
          <a:srcRect l="47778" t="18750" r="18333" b="54167"/>
          <a:stretch/>
        </p:blipFill>
        <p:spPr>
          <a:xfrm>
            <a:off x="552598" y="4496789"/>
            <a:ext cx="1191614" cy="1269753"/>
          </a:xfrm>
          <a:prstGeom prst="rect">
            <a:avLst/>
          </a:prstGeom>
        </p:spPr>
      </p:pic>
      <p:pic>
        <p:nvPicPr>
          <p:cNvPr id="7" name="Picture 6" descr="A group of people standing in front of a crowd posing for the camera&#10;&#10;Description automatically generated">
            <a:extLst>
              <a:ext uri="{FF2B5EF4-FFF2-40B4-BE49-F238E27FC236}">
                <a16:creationId xmlns:a16="http://schemas.microsoft.com/office/drawing/2014/main" id="{08809B4B-1930-4DF2-A6E4-0F6251AC1314}"/>
              </a:ext>
            </a:extLst>
          </p:cNvPr>
          <p:cNvPicPr>
            <a:picLocks noChangeAspect="1"/>
          </p:cNvPicPr>
          <p:nvPr/>
        </p:nvPicPr>
        <p:blipFill rotWithShape="1">
          <a:blip r:embed="rId6">
            <a:extLst>
              <a:ext uri="{28A0092B-C50C-407E-A947-70E740481C1C}">
                <a14:useLocalDpi xmlns:a14="http://schemas.microsoft.com/office/drawing/2010/main" val="0"/>
              </a:ext>
            </a:extLst>
          </a:blip>
          <a:srcRect l="13906" t="17945" r="69336" b="51229"/>
          <a:stretch/>
        </p:blipFill>
        <p:spPr>
          <a:xfrm>
            <a:off x="9221279" y="4405668"/>
            <a:ext cx="1129467" cy="1386164"/>
          </a:xfrm>
          <a:prstGeom prst="rect">
            <a:avLst/>
          </a:prstGeom>
        </p:spPr>
      </p:pic>
      <p:sp>
        <p:nvSpPr>
          <p:cNvPr id="13" name="TextBox 12">
            <a:extLst>
              <a:ext uri="{FF2B5EF4-FFF2-40B4-BE49-F238E27FC236}">
                <a16:creationId xmlns:a16="http://schemas.microsoft.com/office/drawing/2014/main" id="{4B5336FC-12AC-4F8D-B597-B397230306CF}"/>
              </a:ext>
            </a:extLst>
          </p:cNvPr>
          <p:cNvSpPr txBox="1"/>
          <p:nvPr/>
        </p:nvSpPr>
        <p:spPr>
          <a:xfrm>
            <a:off x="4657852" y="1194091"/>
            <a:ext cx="4088367" cy="1200329"/>
          </a:xfrm>
          <a:prstGeom prst="rect">
            <a:avLst/>
          </a:prstGeom>
          <a:noFill/>
        </p:spPr>
        <p:txBody>
          <a:bodyPr wrap="square" rtlCol="0">
            <a:spAutoFit/>
          </a:bodyPr>
          <a:lstStyle/>
          <a:p>
            <a:r>
              <a:rPr lang="en-US" dirty="0"/>
              <a:t>Kristen Eckert, </a:t>
            </a:r>
          </a:p>
          <a:p>
            <a:r>
              <a:rPr lang="en-US" dirty="0"/>
              <a:t>VR Vice Principal </a:t>
            </a:r>
            <a:r>
              <a:rPr lang="en-US" dirty="0">
                <a:hlinkClick r:id="rId7"/>
              </a:rPr>
              <a:t>kmeckert@seattleschools.org</a:t>
            </a:r>
            <a:r>
              <a:rPr lang="en-US" dirty="0"/>
              <a:t> </a:t>
            </a:r>
          </a:p>
          <a:p>
            <a:endParaRPr lang="en-US" dirty="0"/>
          </a:p>
        </p:txBody>
      </p:sp>
      <p:sp>
        <p:nvSpPr>
          <p:cNvPr id="14" name="TextBox 13">
            <a:extLst>
              <a:ext uri="{FF2B5EF4-FFF2-40B4-BE49-F238E27FC236}">
                <a16:creationId xmlns:a16="http://schemas.microsoft.com/office/drawing/2014/main" id="{2393277F-95F1-4451-B7E0-C9FFF1C3CF25}"/>
              </a:ext>
            </a:extLst>
          </p:cNvPr>
          <p:cNvSpPr txBox="1"/>
          <p:nvPr/>
        </p:nvSpPr>
        <p:spPr>
          <a:xfrm>
            <a:off x="5174976" y="2938015"/>
            <a:ext cx="2539365" cy="923330"/>
          </a:xfrm>
          <a:prstGeom prst="rect">
            <a:avLst/>
          </a:prstGeom>
          <a:noFill/>
        </p:spPr>
        <p:txBody>
          <a:bodyPr wrap="square" rtlCol="0">
            <a:spAutoFit/>
          </a:bodyPr>
          <a:lstStyle/>
          <a:p>
            <a:r>
              <a:rPr lang="en-US" dirty="0"/>
              <a:t>Megan Flaherty, </a:t>
            </a:r>
          </a:p>
          <a:p>
            <a:r>
              <a:rPr lang="en-US" dirty="0"/>
              <a:t>PTA Co-President, </a:t>
            </a:r>
            <a:r>
              <a:rPr lang="en-US" dirty="0">
                <a:hlinkClick r:id="rId8"/>
              </a:rPr>
              <a:t>megan.tittle@gmail.com</a:t>
            </a:r>
            <a:endParaRPr lang="en-US" dirty="0"/>
          </a:p>
        </p:txBody>
      </p:sp>
      <p:sp>
        <p:nvSpPr>
          <p:cNvPr id="15" name="TextBox 14">
            <a:extLst>
              <a:ext uri="{FF2B5EF4-FFF2-40B4-BE49-F238E27FC236}">
                <a16:creationId xmlns:a16="http://schemas.microsoft.com/office/drawing/2014/main" id="{A0A8F598-986C-46E9-8BB1-BEF0F9686D93}"/>
              </a:ext>
            </a:extLst>
          </p:cNvPr>
          <p:cNvSpPr txBox="1"/>
          <p:nvPr/>
        </p:nvSpPr>
        <p:spPr>
          <a:xfrm>
            <a:off x="281643" y="5759458"/>
            <a:ext cx="2803095" cy="1200329"/>
          </a:xfrm>
          <a:prstGeom prst="rect">
            <a:avLst/>
          </a:prstGeom>
          <a:noFill/>
        </p:spPr>
        <p:txBody>
          <a:bodyPr wrap="square" rtlCol="0">
            <a:spAutoFit/>
          </a:bodyPr>
          <a:lstStyle/>
          <a:p>
            <a:r>
              <a:rPr lang="en-US" dirty="0"/>
              <a:t>Casey White, </a:t>
            </a:r>
          </a:p>
          <a:p>
            <a:r>
              <a:rPr lang="en-US" dirty="0"/>
              <a:t>PTA Secretary, </a:t>
            </a:r>
            <a:r>
              <a:rPr lang="en-US" dirty="0">
                <a:hlinkClick r:id="rId9"/>
              </a:rPr>
              <a:t>caseyannwhite@yahoo.com</a:t>
            </a:r>
            <a:r>
              <a:rPr lang="en-US" dirty="0"/>
              <a:t> </a:t>
            </a:r>
          </a:p>
          <a:p>
            <a:endParaRPr lang="en-US" dirty="0"/>
          </a:p>
        </p:txBody>
      </p:sp>
      <p:sp>
        <p:nvSpPr>
          <p:cNvPr id="17" name="TextBox 16">
            <a:extLst>
              <a:ext uri="{FF2B5EF4-FFF2-40B4-BE49-F238E27FC236}">
                <a16:creationId xmlns:a16="http://schemas.microsoft.com/office/drawing/2014/main" id="{98EFADE9-97CF-4721-ADCB-5CFF50934468}"/>
              </a:ext>
            </a:extLst>
          </p:cNvPr>
          <p:cNvSpPr txBox="1"/>
          <p:nvPr/>
        </p:nvSpPr>
        <p:spPr>
          <a:xfrm>
            <a:off x="9251413" y="5801729"/>
            <a:ext cx="3384901" cy="1200329"/>
          </a:xfrm>
          <a:prstGeom prst="rect">
            <a:avLst/>
          </a:prstGeom>
          <a:noFill/>
        </p:spPr>
        <p:txBody>
          <a:bodyPr wrap="square" rtlCol="0">
            <a:spAutoFit/>
          </a:bodyPr>
          <a:lstStyle/>
          <a:p>
            <a:r>
              <a:rPr lang="en-US" dirty="0"/>
              <a:t>Cory Na, </a:t>
            </a:r>
          </a:p>
          <a:p>
            <a:r>
              <a:rPr lang="en-US" dirty="0"/>
              <a:t>OK Coordinator, </a:t>
            </a:r>
            <a:r>
              <a:rPr lang="en-US" dirty="0">
                <a:hlinkClick r:id="rId10"/>
              </a:rPr>
              <a:t>nasome@gmail.com</a:t>
            </a:r>
            <a:r>
              <a:rPr lang="en-US" dirty="0"/>
              <a:t> </a:t>
            </a:r>
          </a:p>
          <a:p>
            <a:endParaRPr lang="en-US" dirty="0"/>
          </a:p>
        </p:txBody>
      </p:sp>
      <p:pic>
        <p:nvPicPr>
          <p:cNvPr id="18" name="Picture 17" descr="A person smiling for the camera&#10;&#10;Description automatically generated">
            <a:extLst>
              <a:ext uri="{FF2B5EF4-FFF2-40B4-BE49-F238E27FC236}">
                <a16:creationId xmlns:a16="http://schemas.microsoft.com/office/drawing/2014/main" id="{9D883F4D-023F-4DA7-BF4D-24891B59E1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0042" y="4429620"/>
            <a:ext cx="1362212" cy="1362212"/>
          </a:xfrm>
          <a:prstGeom prst="rect">
            <a:avLst/>
          </a:prstGeom>
        </p:spPr>
      </p:pic>
      <p:pic>
        <p:nvPicPr>
          <p:cNvPr id="20" name="Picture 19" descr="A person posing for the camera&#10;&#10;Description automatically generated">
            <a:extLst>
              <a:ext uri="{FF2B5EF4-FFF2-40B4-BE49-F238E27FC236}">
                <a16:creationId xmlns:a16="http://schemas.microsoft.com/office/drawing/2014/main" id="{69CF9A5C-7009-407C-96D5-419D9002E025}"/>
              </a:ext>
            </a:extLst>
          </p:cNvPr>
          <p:cNvPicPr>
            <a:picLocks noChangeAspect="1"/>
          </p:cNvPicPr>
          <p:nvPr/>
        </p:nvPicPr>
        <p:blipFill rotWithShape="1">
          <a:blip r:embed="rId12">
            <a:extLst>
              <a:ext uri="{28A0092B-C50C-407E-A947-70E740481C1C}">
                <a14:useLocalDpi xmlns:a14="http://schemas.microsoft.com/office/drawing/2010/main" val="0"/>
              </a:ext>
            </a:extLst>
          </a:blip>
          <a:srcRect l="16690" t="62777" r="42083"/>
          <a:stretch/>
        </p:blipFill>
        <p:spPr>
          <a:xfrm rot="5400000">
            <a:off x="-104710" y="3021568"/>
            <a:ext cx="1494340" cy="1011889"/>
          </a:xfrm>
          <a:prstGeom prst="rect">
            <a:avLst/>
          </a:prstGeom>
        </p:spPr>
      </p:pic>
      <p:sp>
        <p:nvSpPr>
          <p:cNvPr id="21" name="TextBox 20">
            <a:extLst>
              <a:ext uri="{FF2B5EF4-FFF2-40B4-BE49-F238E27FC236}">
                <a16:creationId xmlns:a16="http://schemas.microsoft.com/office/drawing/2014/main" id="{DE3F4F2E-6B26-424A-90C9-1F87B66FA7AE}"/>
              </a:ext>
            </a:extLst>
          </p:cNvPr>
          <p:cNvSpPr txBox="1"/>
          <p:nvPr/>
        </p:nvSpPr>
        <p:spPr>
          <a:xfrm>
            <a:off x="1140758" y="2995999"/>
            <a:ext cx="2421510" cy="1200329"/>
          </a:xfrm>
          <a:prstGeom prst="rect">
            <a:avLst/>
          </a:prstGeom>
          <a:noFill/>
        </p:spPr>
        <p:txBody>
          <a:bodyPr wrap="square" rtlCol="0">
            <a:spAutoFit/>
          </a:bodyPr>
          <a:lstStyle/>
          <a:p>
            <a:r>
              <a:rPr lang="en-US" dirty="0"/>
              <a:t>Kathryn Lachenmaier, PTA Co-President, </a:t>
            </a:r>
            <a:r>
              <a:rPr lang="en-US" dirty="0">
                <a:hlinkClick r:id="rId13"/>
              </a:rPr>
              <a:t>katvannim@gmail.com</a:t>
            </a:r>
            <a:r>
              <a:rPr lang="en-US" dirty="0"/>
              <a:t> </a:t>
            </a:r>
          </a:p>
          <a:p>
            <a:endParaRPr lang="en-US" dirty="0"/>
          </a:p>
        </p:txBody>
      </p:sp>
      <p:sp>
        <p:nvSpPr>
          <p:cNvPr id="22" name="TextBox 21">
            <a:extLst>
              <a:ext uri="{FF2B5EF4-FFF2-40B4-BE49-F238E27FC236}">
                <a16:creationId xmlns:a16="http://schemas.microsoft.com/office/drawing/2014/main" id="{D4B8862D-2364-45C7-A547-3C4BE3695BD7}"/>
              </a:ext>
            </a:extLst>
          </p:cNvPr>
          <p:cNvSpPr txBox="1"/>
          <p:nvPr/>
        </p:nvSpPr>
        <p:spPr>
          <a:xfrm>
            <a:off x="5583159" y="5767358"/>
            <a:ext cx="1914525" cy="62868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184F6CC0-5B11-4CAC-B8D7-D8BEED969486}"/>
              </a:ext>
            </a:extLst>
          </p:cNvPr>
          <p:cNvSpPr txBox="1"/>
          <p:nvPr/>
        </p:nvSpPr>
        <p:spPr>
          <a:xfrm>
            <a:off x="5829858" y="5751692"/>
            <a:ext cx="3174856" cy="1200329"/>
          </a:xfrm>
          <a:prstGeom prst="rect">
            <a:avLst/>
          </a:prstGeom>
          <a:noFill/>
        </p:spPr>
        <p:txBody>
          <a:bodyPr wrap="square" rtlCol="0">
            <a:spAutoFit/>
          </a:bodyPr>
          <a:lstStyle/>
          <a:p>
            <a:r>
              <a:rPr lang="en-US" dirty="0"/>
              <a:t>Angie Kennedy, </a:t>
            </a:r>
          </a:p>
          <a:p>
            <a:r>
              <a:rPr lang="en-US" dirty="0"/>
              <a:t>PTA Assistant Treasurer, </a:t>
            </a:r>
            <a:r>
              <a:rPr lang="en-US" dirty="0">
                <a:hlinkClick r:id="rId14"/>
              </a:rPr>
              <a:t>angiepkennedy@gmail.com</a:t>
            </a:r>
            <a:r>
              <a:rPr lang="en-US" dirty="0"/>
              <a:t> </a:t>
            </a:r>
          </a:p>
          <a:p>
            <a:endParaRPr lang="en-US" dirty="0"/>
          </a:p>
        </p:txBody>
      </p:sp>
      <p:pic>
        <p:nvPicPr>
          <p:cNvPr id="27" name="Picture 26" descr="A screen shot of a person&#10;&#10;Description automatically generated">
            <a:extLst>
              <a:ext uri="{FF2B5EF4-FFF2-40B4-BE49-F238E27FC236}">
                <a16:creationId xmlns:a16="http://schemas.microsoft.com/office/drawing/2014/main" id="{5D6D76EA-05BE-4A08-9FE6-0065437ED76A}"/>
              </a:ext>
            </a:extLst>
          </p:cNvPr>
          <p:cNvPicPr>
            <a:picLocks noChangeAspect="1"/>
          </p:cNvPicPr>
          <p:nvPr/>
        </p:nvPicPr>
        <p:blipFill rotWithShape="1">
          <a:blip r:embed="rId15">
            <a:extLst>
              <a:ext uri="{28A0092B-C50C-407E-A947-70E740481C1C}">
                <a14:useLocalDpi xmlns:a14="http://schemas.microsoft.com/office/drawing/2010/main" val="0"/>
              </a:ext>
            </a:extLst>
          </a:blip>
          <a:srcRect l="50000" t="25019" r="26051" b="61529"/>
          <a:stretch/>
        </p:blipFill>
        <p:spPr>
          <a:xfrm>
            <a:off x="7588839" y="2678558"/>
            <a:ext cx="1468084" cy="1466752"/>
          </a:xfrm>
          <a:prstGeom prst="rect">
            <a:avLst/>
          </a:prstGeom>
        </p:spPr>
      </p:pic>
      <p:sp>
        <p:nvSpPr>
          <p:cNvPr id="28" name="TextBox 27">
            <a:extLst>
              <a:ext uri="{FF2B5EF4-FFF2-40B4-BE49-F238E27FC236}">
                <a16:creationId xmlns:a16="http://schemas.microsoft.com/office/drawing/2014/main" id="{6C3760C8-6B76-4656-A688-F04E203C6D55}"/>
              </a:ext>
            </a:extLst>
          </p:cNvPr>
          <p:cNvSpPr txBox="1"/>
          <p:nvPr/>
        </p:nvSpPr>
        <p:spPr>
          <a:xfrm>
            <a:off x="9050489" y="2869242"/>
            <a:ext cx="3275429" cy="1200329"/>
          </a:xfrm>
          <a:prstGeom prst="rect">
            <a:avLst/>
          </a:prstGeom>
          <a:noFill/>
        </p:spPr>
        <p:txBody>
          <a:bodyPr wrap="square" rtlCol="0">
            <a:spAutoFit/>
          </a:bodyPr>
          <a:lstStyle/>
          <a:p>
            <a:r>
              <a:rPr lang="en-US" dirty="0"/>
              <a:t>Meghan McGuire, </a:t>
            </a:r>
          </a:p>
          <a:p>
            <a:r>
              <a:rPr lang="en-US" dirty="0"/>
              <a:t>PTA Vice President, </a:t>
            </a:r>
            <a:r>
              <a:rPr lang="en-US" dirty="0">
                <a:hlinkClick r:id="rId16"/>
              </a:rPr>
              <a:t>meghanmcguire22@gmail.com</a:t>
            </a:r>
            <a:r>
              <a:rPr lang="en-US" dirty="0"/>
              <a:t> </a:t>
            </a:r>
          </a:p>
          <a:p>
            <a:endParaRPr lang="en-US" dirty="0"/>
          </a:p>
        </p:txBody>
      </p:sp>
      <p:sp>
        <p:nvSpPr>
          <p:cNvPr id="29" name="TextBox 28">
            <a:extLst>
              <a:ext uri="{FF2B5EF4-FFF2-40B4-BE49-F238E27FC236}">
                <a16:creationId xmlns:a16="http://schemas.microsoft.com/office/drawing/2014/main" id="{98861FF7-7A58-4945-A38F-0BD7FAA3CC27}"/>
              </a:ext>
            </a:extLst>
          </p:cNvPr>
          <p:cNvSpPr txBox="1"/>
          <p:nvPr/>
        </p:nvSpPr>
        <p:spPr>
          <a:xfrm>
            <a:off x="3294830" y="5824215"/>
            <a:ext cx="2420458" cy="1200329"/>
          </a:xfrm>
          <a:prstGeom prst="rect">
            <a:avLst/>
          </a:prstGeom>
          <a:noFill/>
        </p:spPr>
        <p:txBody>
          <a:bodyPr wrap="square" rtlCol="0">
            <a:spAutoFit/>
          </a:bodyPr>
          <a:lstStyle/>
          <a:p>
            <a:r>
              <a:rPr lang="en-US" dirty="0"/>
              <a:t>Jana Witt, </a:t>
            </a:r>
          </a:p>
          <a:p>
            <a:r>
              <a:rPr lang="en-US" dirty="0"/>
              <a:t>PTA Treasurer, </a:t>
            </a:r>
            <a:r>
              <a:rPr lang="en-US" dirty="0">
                <a:hlinkClick r:id="rId17"/>
              </a:rPr>
              <a:t>janawitt@comcast.net</a:t>
            </a:r>
            <a:r>
              <a:rPr lang="en-US" dirty="0"/>
              <a:t> </a:t>
            </a:r>
          </a:p>
          <a:p>
            <a:endParaRPr lang="en-US" dirty="0"/>
          </a:p>
        </p:txBody>
      </p:sp>
      <p:pic>
        <p:nvPicPr>
          <p:cNvPr id="30" name="Picture 29">
            <a:extLst>
              <a:ext uri="{FF2B5EF4-FFF2-40B4-BE49-F238E27FC236}">
                <a16:creationId xmlns:a16="http://schemas.microsoft.com/office/drawing/2014/main" id="{E6D1DB79-0C53-45E6-A2D9-C371835DC6E8}"/>
              </a:ext>
            </a:extLst>
          </p:cNvPr>
          <p:cNvPicPr>
            <a:picLocks noChangeAspect="1"/>
          </p:cNvPicPr>
          <p:nvPr/>
        </p:nvPicPr>
        <p:blipFill rotWithShape="1">
          <a:blip r:embed="rId18"/>
          <a:srcRect l="54341" t="52107" r="37988" b="30650"/>
          <a:stretch/>
        </p:blipFill>
        <p:spPr>
          <a:xfrm>
            <a:off x="65286" y="865216"/>
            <a:ext cx="1434434" cy="1314968"/>
          </a:xfrm>
          <a:prstGeom prst="rect">
            <a:avLst/>
          </a:prstGeom>
        </p:spPr>
      </p:pic>
      <p:pic>
        <p:nvPicPr>
          <p:cNvPr id="8" name="Picture 7" descr="A person smiling for the camera&#10;&#10;Description automatically generated">
            <a:extLst>
              <a:ext uri="{FF2B5EF4-FFF2-40B4-BE49-F238E27FC236}">
                <a16:creationId xmlns:a16="http://schemas.microsoft.com/office/drawing/2014/main" id="{62610C14-1EF5-41AD-A600-DC2890C6405E}"/>
              </a:ext>
            </a:extLst>
          </p:cNvPr>
          <p:cNvPicPr>
            <a:picLocks noChangeAspect="1"/>
          </p:cNvPicPr>
          <p:nvPr/>
        </p:nvPicPr>
        <p:blipFill rotWithShape="1">
          <a:blip r:embed="rId19">
            <a:extLst>
              <a:ext uri="{28A0092B-C50C-407E-A947-70E740481C1C}">
                <a14:useLocalDpi xmlns:a14="http://schemas.microsoft.com/office/drawing/2010/main" val="0"/>
              </a:ext>
            </a:extLst>
          </a:blip>
          <a:srcRect l="17480" t="17346" r="19062" b="37669"/>
          <a:stretch/>
        </p:blipFill>
        <p:spPr>
          <a:xfrm>
            <a:off x="3378806" y="4362788"/>
            <a:ext cx="1551802" cy="1466752"/>
          </a:xfrm>
          <a:prstGeom prst="rect">
            <a:avLst/>
          </a:prstGeom>
        </p:spPr>
      </p:pic>
      <p:pic>
        <p:nvPicPr>
          <p:cNvPr id="4" name="Picture 3">
            <a:extLst>
              <a:ext uri="{FF2B5EF4-FFF2-40B4-BE49-F238E27FC236}">
                <a16:creationId xmlns:a16="http://schemas.microsoft.com/office/drawing/2014/main" id="{F9854FE5-52E2-49A0-845A-1F589761320A}"/>
              </a:ext>
            </a:extLst>
          </p:cNvPr>
          <p:cNvPicPr>
            <a:picLocks noChangeAspect="1"/>
          </p:cNvPicPr>
          <p:nvPr/>
        </p:nvPicPr>
        <p:blipFill rotWithShape="1">
          <a:blip r:embed="rId20"/>
          <a:srcRect l="54598" t="74890" r="39242" b="11467"/>
          <a:stretch/>
        </p:blipFill>
        <p:spPr>
          <a:xfrm>
            <a:off x="7714341" y="865216"/>
            <a:ext cx="1555186" cy="1444293"/>
          </a:xfrm>
          <a:prstGeom prst="rect">
            <a:avLst/>
          </a:prstGeom>
        </p:spPr>
      </p:pic>
      <p:sp>
        <p:nvSpPr>
          <p:cNvPr id="24" name="TextBox 23">
            <a:extLst>
              <a:ext uri="{FF2B5EF4-FFF2-40B4-BE49-F238E27FC236}">
                <a16:creationId xmlns:a16="http://schemas.microsoft.com/office/drawing/2014/main" id="{D45489B4-39C5-41A8-956A-50AE68CBAF2E}"/>
              </a:ext>
            </a:extLst>
          </p:cNvPr>
          <p:cNvSpPr txBox="1"/>
          <p:nvPr/>
        </p:nvSpPr>
        <p:spPr>
          <a:xfrm>
            <a:off x="9288849" y="959160"/>
            <a:ext cx="3275429" cy="1200329"/>
          </a:xfrm>
          <a:prstGeom prst="rect">
            <a:avLst/>
          </a:prstGeom>
          <a:noFill/>
        </p:spPr>
        <p:txBody>
          <a:bodyPr wrap="square" rtlCol="0">
            <a:spAutoFit/>
          </a:bodyPr>
          <a:lstStyle/>
          <a:p>
            <a:r>
              <a:rPr lang="en-US" dirty="0"/>
              <a:t>Kirsten Jewett</a:t>
            </a:r>
          </a:p>
          <a:p>
            <a:r>
              <a:rPr lang="en-US" dirty="0"/>
              <a:t>PTA Staff Liaison </a:t>
            </a:r>
          </a:p>
          <a:p>
            <a:r>
              <a:rPr lang="en-US" dirty="0">
                <a:hlinkClick r:id="rId21"/>
              </a:rPr>
              <a:t>kejewett@seattleschools.org</a:t>
            </a:r>
            <a:r>
              <a:rPr lang="en-US" dirty="0"/>
              <a:t>  </a:t>
            </a:r>
          </a:p>
          <a:p>
            <a:endParaRPr lang="en-US" dirty="0"/>
          </a:p>
        </p:txBody>
      </p:sp>
      <p:sp>
        <p:nvSpPr>
          <p:cNvPr id="25" name="TextBox 24">
            <a:extLst>
              <a:ext uri="{FF2B5EF4-FFF2-40B4-BE49-F238E27FC236}">
                <a16:creationId xmlns:a16="http://schemas.microsoft.com/office/drawing/2014/main" id="{9C11D4F9-D22F-47FF-8C0E-6DA711446C48}"/>
              </a:ext>
            </a:extLst>
          </p:cNvPr>
          <p:cNvSpPr txBox="1"/>
          <p:nvPr/>
        </p:nvSpPr>
        <p:spPr>
          <a:xfrm>
            <a:off x="1454900" y="1478229"/>
            <a:ext cx="4088367" cy="1200329"/>
          </a:xfrm>
          <a:prstGeom prst="rect">
            <a:avLst/>
          </a:prstGeom>
          <a:noFill/>
        </p:spPr>
        <p:txBody>
          <a:bodyPr wrap="square" rtlCol="0">
            <a:spAutoFit/>
          </a:bodyPr>
          <a:lstStyle/>
          <a:p>
            <a:r>
              <a:rPr lang="en-US" dirty="0"/>
              <a:t>Ed </a:t>
            </a:r>
            <a:r>
              <a:rPr lang="en-US" dirty="0" err="1"/>
              <a:t>Roos</a:t>
            </a:r>
            <a:r>
              <a:rPr lang="en-US" dirty="0"/>
              <a:t>, </a:t>
            </a:r>
          </a:p>
          <a:p>
            <a:r>
              <a:rPr lang="en-US" dirty="0"/>
              <a:t>VR Principal </a:t>
            </a:r>
          </a:p>
          <a:p>
            <a:r>
              <a:rPr lang="en-US" dirty="0">
                <a:hlinkClick r:id="rId7"/>
              </a:rPr>
              <a:t>ejroos@seattleschools.org</a:t>
            </a:r>
            <a:r>
              <a:rPr lang="en-US" dirty="0"/>
              <a:t> </a:t>
            </a:r>
          </a:p>
          <a:p>
            <a:endParaRPr lang="en-US" dirty="0"/>
          </a:p>
        </p:txBody>
      </p:sp>
    </p:spTree>
    <p:extLst>
      <p:ext uri="{BB962C8B-B14F-4D97-AF65-F5344CB8AC3E}">
        <p14:creationId xmlns:p14="http://schemas.microsoft.com/office/powerpoint/2010/main" val="4198514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8C17C4-026E-4FCA-AF0D-11DA2252A1C8}"/>
              </a:ext>
            </a:extLst>
          </p:cNvPr>
          <p:cNvSpPr>
            <a:spLocks noGrp="1"/>
          </p:cNvSpPr>
          <p:nvPr>
            <p:ph type="title"/>
          </p:nvPr>
        </p:nvSpPr>
        <p:spPr>
          <a:xfrm>
            <a:off x="5742506" y="4373644"/>
            <a:ext cx="5352843" cy="1325563"/>
          </a:xfrm>
        </p:spPr>
        <p:txBody>
          <a:bodyPr>
            <a:normAutofit/>
          </a:bodyPr>
          <a:lstStyle/>
          <a:p>
            <a:pPr algn="ctr"/>
            <a:r>
              <a:rPr lang="en-US" sz="6000" dirty="0"/>
              <a:t>Any questions?</a:t>
            </a:r>
          </a:p>
        </p:txBody>
      </p:sp>
      <p:pic>
        <p:nvPicPr>
          <p:cNvPr id="2050" name="Picture 2">
            <a:extLst>
              <a:ext uri="{FF2B5EF4-FFF2-40B4-BE49-F238E27FC236}">
                <a16:creationId xmlns:a16="http://schemas.microsoft.com/office/drawing/2014/main" id="{13151BB0-2444-4F13-A041-A9D22CEDA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579"/>
          <a:stretch>
            <a:fillRect/>
          </a:stretch>
        </p:blipFill>
        <p:spPr bwMode="auto">
          <a:xfrm>
            <a:off x="0" y="2927727"/>
            <a:ext cx="5244929" cy="3716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9F7D8E14-474D-4A4F-B812-CD09B414F7D7}"/>
              </a:ext>
            </a:extLst>
          </p:cNvPr>
          <p:cNvSpPr txBox="1"/>
          <p:nvPr/>
        </p:nvSpPr>
        <p:spPr>
          <a:xfrm>
            <a:off x="501192" y="478472"/>
            <a:ext cx="11189616" cy="2308324"/>
          </a:xfrm>
          <a:prstGeom prst="rect">
            <a:avLst/>
          </a:prstGeom>
          <a:noFill/>
        </p:spPr>
        <p:txBody>
          <a:bodyPr wrap="square" rtlCol="0">
            <a:spAutoFit/>
          </a:bodyPr>
          <a:lstStyle/>
          <a:p>
            <a:r>
              <a:rPr lang="en-US" sz="3200" dirty="0"/>
              <a:t>Current challenges we are hearing from our community: </a:t>
            </a:r>
          </a:p>
          <a:p>
            <a:pPr marL="285750" indent="-285750">
              <a:buFont typeface="Arial" panose="020B0604020202020204" pitchFamily="34" charset="0"/>
              <a:buChar char="•"/>
            </a:pPr>
            <a:r>
              <a:rPr lang="en-US" sz="2800" dirty="0"/>
              <a:t>Technology</a:t>
            </a:r>
          </a:p>
          <a:p>
            <a:pPr marL="285750" indent="-285750">
              <a:buFont typeface="Arial" panose="020B0604020202020204" pitchFamily="34" charset="0"/>
              <a:buChar char="•"/>
            </a:pPr>
            <a:r>
              <a:rPr lang="en-US" sz="2800" dirty="0"/>
              <a:t>School grounds clean up (gardening; garbage; etc.)—stay tuned for a volunteer work party late September or early October</a:t>
            </a:r>
          </a:p>
          <a:p>
            <a:pPr marL="285750" indent="-285750">
              <a:buFont typeface="Arial" panose="020B0604020202020204" pitchFamily="34" charset="0"/>
              <a:buChar char="•"/>
            </a:pPr>
            <a:r>
              <a:rPr lang="en-US" sz="2800" dirty="0"/>
              <a:t>Grocery card fundraiser </a:t>
            </a:r>
          </a:p>
        </p:txBody>
      </p:sp>
      <p:sp>
        <p:nvSpPr>
          <p:cNvPr id="6" name="Title 4">
            <a:extLst>
              <a:ext uri="{FF2B5EF4-FFF2-40B4-BE49-F238E27FC236}">
                <a16:creationId xmlns:a16="http://schemas.microsoft.com/office/drawing/2014/main" id="{EAD3EA6B-D07B-4E91-AFC6-978A8F1F0FC5}"/>
              </a:ext>
            </a:extLst>
          </p:cNvPr>
          <p:cNvSpPr txBox="1">
            <a:spLocks/>
          </p:cNvSpPr>
          <p:nvPr/>
        </p:nvSpPr>
        <p:spPr>
          <a:xfrm>
            <a:off x="4905090" y="2766218"/>
            <a:ext cx="6444781"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000" dirty="0"/>
              <a:t>Anything to add?</a:t>
            </a:r>
          </a:p>
          <a:p>
            <a:pPr algn="ctr"/>
            <a:r>
              <a:rPr lang="en-US" sz="3100" dirty="0"/>
              <a:t>(you can either unmute or put it into chat; </a:t>
            </a:r>
          </a:p>
          <a:p>
            <a:pPr algn="ctr"/>
            <a:r>
              <a:rPr lang="en-US" sz="3100" dirty="0"/>
              <a:t>if we run out of time, please put into chat)</a:t>
            </a:r>
          </a:p>
        </p:txBody>
      </p:sp>
      <p:sp>
        <p:nvSpPr>
          <p:cNvPr id="7" name="Title 4">
            <a:extLst>
              <a:ext uri="{FF2B5EF4-FFF2-40B4-BE49-F238E27FC236}">
                <a16:creationId xmlns:a16="http://schemas.microsoft.com/office/drawing/2014/main" id="{0AA68B8A-6121-497A-AC65-A744FB67541E}"/>
              </a:ext>
            </a:extLst>
          </p:cNvPr>
          <p:cNvSpPr txBox="1">
            <a:spLocks/>
          </p:cNvSpPr>
          <p:nvPr/>
        </p:nvSpPr>
        <p:spPr>
          <a:xfrm>
            <a:off x="4524866" y="6020192"/>
            <a:ext cx="7704851" cy="837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2">
                    <a:lumMod val="75000"/>
                  </a:schemeClr>
                </a:solidFill>
              </a:rPr>
              <a:t>This </a:t>
            </a:r>
            <a:r>
              <a:rPr lang="en-US" sz="2800" dirty="0" err="1">
                <a:solidFill>
                  <a:schemeClr val="bg2">
                    <a:lumMod val="75000"/>
                  </a:schemeClr>
                </a:solidFill>
              </a:rPr>
              <a:t>powerpoint</a:t>
            </a:r>
            <a:r>
              <a:rPr lang="en-US" sz="2800" dirty="0">
                <a:solidFill>
                  <a:schemeClr val="bg2">
                    <a:lumMod val="75000"/>
                  </a:schemeClr>
                </a:solidFill>
              </a:rPr>
              <a:t> will be on the PTA website shortly</a:t>
            </a:r>
          </a:p>
        </p:txBody>
      </p:sp>
    </p:spTree>
    <p:extLst>
      <p:ext uri="{BB962C8B-B14F-4D97-AF65-F5344CB8AC3E}">
        <p14:creationId xmlns:p14="http://schemas.microsoft.com/office/powerpoint/2010/main" val="3824914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5D61-EDEE-4DD2-B501-CFDFD62305CA}"/>
              </a:ext>
            </a:extLst>
          </p:cNvPr>
          <p:cNvSpPr>
            <a:spLocks noGrp="1"/>
          </p:cNvSpPr>
          <p:nvPr>
            <p:ph type="title"/>
          </p:nvPr>
        </p:nvSpPr>
        <p:spPr>
          <a:xfrm>
            <a:off x="762000" y="11853"/>
            <a:ext cx="10515600" cy="797591"/>
          </a:xfrm>
        </p:spPr>
        <p:txBody>
          <a:bodyPr/>
          <a:lstStyle/>
          <a:p>
            <a:pPr algn="ctr"/>
            <a:r>
              <a:rPr lang="en-US"/>
              <a:t>Welcome, we’re glad you’re here!  </a:t>
            </a:r>
            <a:endParaRPr lang="en-US" dirty="0"/>
          </a:p>
        </p:txBody>
      </p:sp>
      <p:pic>
        <p:nvPicPr>
          <p:cNvPr id="12" name="Content Placeholder 11" descr="A picture containing player, game&#10;&#10;Description automatically generated">
            <a:extLst>
              <a:ext uri="{FF2B5EF4-FFF2-40B4-BE49-F238E27FC236}">
                <a16:creationId xmlns:a16="http://schemas.microsoft.com/office/drawing/2014/main" id="{73D5046B-2FA4-4CDE-8D99-8D7AB2062E7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3541" t="31679" r="33964" b="27967"/>
          <a:stretch/>
        </p:blipFill>
        <p:spPr>
          <a:xfrm>
            <a:off x="3405511" y="2734893"/>
            <a:ext cx="1807039" cy="1466752"/>
          </a:xfrm>
        </p:spPr>
      </p:pic>
      <p:pic>
        <p:nvPicPr>
          <p:cNvPr id="1026" name="Picture 2">
            <a:extLst>
              <a:ext uri="{FF2B5EF4-FFF2-40B4-BE49-F238E27FC236}">
                <a16:creationId xmlns:a16="http://schemas.microsoft.com/office/drawing/2014/main" id="{F885DE64-1463-469A-A1DF-F7BEC7F82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541" t="51872" r="41589" b="36900"/>
          <a:stretch>
            <a:fillRect/>
          </a:stretch>
        </p:blipFill>
        <p:spPr bwMode="auto">
          <a:xfrm>
            <a:off x="3499700" y="771708"/>
            <a:ext cx="1155374" cy="13680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descr="A group of people sitting at a table in front of water&#10;&#10;Description automatically generated">
            <a:extLst>
              <a:ext uri="{FF2B5EF4-FFF2-40B4-BE49-F238E27FC236}">
                <a16:creationId xmlns:a16="http://schemas.microsoft.com/office/drawing/2014/main" id="{8DE42556-B8CB-43A8-BD33-A463EA869CC0}"/>
              </a:ext>
            </a:extLst>
          </p:cNvPr>
          <p:cNvPicPr>
            <a:picLocks noChangeAspect="1"/>
          </p:cNvPicPr>
          <p:nvPr/>
        </p:nvPicPr>
        <p:blipFill rotWithShape="1">
          <a:blip r:embed="rId5">
            <a:extLst>
              <a:ext uri="{28A0092B-C50C-407E-A947-70E740481C1C}">
                <a14:useLocalDpi xmlns:a14="http://schemas.microsoft.com/office/drawing/2010/main" val="0"/>
              </a:ext>
            </a:extLst>
          </a:blip>
          <a:srcRect l="47778" t="18750" r="18333" b="54167"/>
          <a:stretch/>
        </p:blipFill>
        <p:spPr>
          <a:xfrm>
            <a:off x="552598" y="4496789"/>
            <a:ext cx="1191614" cy="1269753"/>
          </a:xfrm>
          <a:prstGeom prst="rect">
            <a:avLst/>
          </a:prstGeom>
        </p:spPr>
      </p:pic>
      <p:pic>
        <p:nvPicPr>
          <p:cNvPr id="7" name="Picture 6" descr="A group of people standing in front of a crowd posing for the camera&#10;&#10;Description automatically generated">
            <a:extLst>
              <a:ext uri="{FF2B5EF4-FFF2-40B4-BE49-F238E27FC236}">
                <a16:creationId xmlns:a16="http://schemas.microsoft.com/office/drawing/2014/main" id="{08809B4B-1930-4DF2-A6E4-0F6251AC1314}"/>
              </a:ext>
            </a:extLst>
          </p:cNvPr>
          <p:cNvPicPr>
            <a:picLocks noChangeAspect="1"/>
          </p:cNvPicPr>
          <p:nvPr/>
        </p:nvPicPr>
        <p:blipFill rotWithShape="1">
          <a:blip r:embed="rId6">
            <a:extLst>
              <a:ext uri="{28A0092B-C50C-407E-A947-70E740481C1C}">
                <a14:useLocalDpi xmlns:a14="http://schemas.microsoft.com/office/drawing/2010/main" val="0"/>
              </a:ext>
            </a:extLst>
          </a:blip>
          <a:srcRect l="13906" t="17945" r="69336" b="51229"/>
          <a:stretch/>
        </p:blipFill>
        <p:spPr>
          <a:xfrm>
            <a:off x="9221279" y="4405668"/>
            <a:ext cx="1129467" cy="1386164"/>
          </a:xfrm>
          <a:prstGeom prst="rect">
            <a:avLst/>
          </a:prstGeom>
        </p:spPr>
      </p:pic>
      <p:sp>
        <p:nvSpPr>
          <p:cNvPr id="13" name="TextBox 12">
            <a:extLst>
              <a:ext uri="{FF2B5EF4-FFF2-40B4-BE49-F238E27FC236}">
                <a16:creationId xmlns:a16="http://schemas.microsoft.com/office/drawing/2014/main" id="{4B5336FC-12AC-4F8D-B597-B397230306CF}"/>
              </a:ext>
            </a:extLst>
          </p:cNvPr>
          <p:cNvSpPr txBox="1"/>
          <p:nvPr/>
        </p:nvSpPr>
        <p:spPr>
          <a:xfrm>
            <a:off x="4657852" y="1194091"/>
            <a:ext cx="4088367" cy="1200329"/>
          </a:xfrm>
          <a:prstGeom prst="rect">
            <a:avLst/>
          </a:prstGeom>
          <a:noFill/>
        </p:spPr>
        <p:txBody>
          <a:bodyPr wrap="square" rtlCol="0">
            <a:spAutoFit/>
          </a:bodyPr>
          <a:lstStyle/>
          <a:p>
            <a:r>
              <a:rPr lang="en-US" dirty="0"/>
              <a:t>Kristen Eckert, </a:t>
            </a:r>
          </a:p>
          <a:p>
            <a:r>
              <a:rPr lang="en-US" dirty="0"/>
              <a:t>VR Vice Principal </a:t>
            </a:r>
            <a:r>
              <a:rPr lang="en-US" dirty="0">
                <a:hlinkClick r:id="rId7"/>
              </a:rPr>
              <a:t>kmeckert@seattleschools.org</a:t>
            </a:r>
            <a:r>
              <a:rPr lang="en-US" dirty="0"/>
              <a:t> </a:t>
            </a:r>
          </a:p>
          <a:p>
            <a:endParaRPr lang="en-US" dirty="0"/>
          </a:p>
        </p:txBody>
      </p:sp>
      <p:sp>
        <p:nvSpPr>
          <p:cNvPr id="14" name="TextBox 13">
            <a:extLst>
              <a:ext uri="{FF2B5EF4-FFF2-40B4-BE49-F238E27FC236}">
                <a16:creationId xmlns:a16="http://schemas.microsoft.com/office/drawing/2014/main" id="{2393277F-95F1-4451-B7E0-C9FFF1C3CF25}"/>
              </a:ext>
            </a:extLst>
          </p:cNvPr>
          <p:cNvSpPr txBox="1"/>
          <p:nvPr/>
        </p:nvSpPr>
        <p:spPr>
          <a:xfrm>
            <a:off x="5174976" y="2938015"/>
            <a:ext cx="2539365" cy="923330"/>
          </a:xfrm>
          <a:prstGeom prst="rect">
            <a:avLst/>
          </a:prstGeom>
          <a:noFill/>
        </p:spPr>
        <p:txBody>
          <a:bodyPr wrap="square" rtlCol="0">
            <a:spAutoFit/>
          </a:bodyPr>
          <a:lstStyle/>
          <a:p>
            <a:r>
              <a:rPr lang="en-US" dirty="0"/>
              <a:t>Megan Flaherty, </a:t>
            </a:r>
          </a:p>
          <a:p>
            <a:r>
              <a:rPr lang="en-US" dirty="0"/>
              <a:t>PTA Co-President, </a:t>
            </a:r>
            <a:r>
              <a:rPr lang="en-US" dirty="0">
                <a:hlinkClick r:id="rId8"/>
              </a:rPr>
              <a:t>megan.tittle@gmail.com</a:t>
            </a:r>
            <a:endParaRPr lang="en-US" dirty="0"/>
          </a:p>
        </p:txBody>
      </p:sp>
      <p:sp>
        <p:nvSpPr>
          <p:cNvPr id="15" name="TextBox 14">
            <a:extLst>
              <a:ext uri="{FF2B5EF4-FFF2-40B4-BE49-F238E27FC236}">
                <a16:creationId xmlns:a16="http://schemas.microsoft.com/office/drawing/2014/main" id="{A0A8F598-986C-46E9-8BB1-BEF0F9686D93}"/>
              </a:ext>
            </a:extLst>
          </p:cNvPr>
          <p:cNvSpPr txBox="1"/>
          <p:nvPr/>
        </p:nvSpPr>
        <p:spPr>
          <a:xfrm>
            <a:off x="281643" y="5759458"/>
            <a:ext cx="2803095" cy="1200329"/>
          </a:xfrm>
          <a:prstGeom prst="rect">
            <a:avLst/>
          </a:prstGeom>
          <a:noFill/>
        </p:spPr>
        <p:txBody>
          <a:bodyPr wrap="square" rtlCol="0">
            <a:spAutoFit/>
          </a:bodyPr>
          <a:lstStyle/>
          <a:p>
            <a:r>
              <a:rPr lang="en-US" dirty="0"/>
              <a:t>Casey White, </a:t>
            </a:r>
          </a:p>
          <a:p>
            <a:r>
              <a:rPr lang="en-US" dirty="0"/>
              <a:t>PTA Secretary, </a:t>
            </a:r>
            <a:r>
              <a:rPr lang="en-US" dirty="0">
                <a:hlinkClick r:id="rId9"/>
              </a:rPr>
              <a:t>caseyannwhite@yahoo.com</a:t>
            </a:r>
            <a:r>
              <a:rPr lang="en-US" dirty="0"/>
              <a:t> </a:t>
            </a:r>
          </a:p>
          <a:p>
            <a:endParaRPr lang="en-US" dirty="0"/>
          </a:p>
        </p:txBody>
      </p:sp>
      <p:sp>
        <p:nvSpPr>
          <p:cNvPr id="17" name="TextBox 16">
            <a:extLst>
              <a:ext uri="{FF2B5EF4-FFF2-40B4-BE49-F238E27FC236}">
                <a16:creationId xmlns:a16="http://schemas.microsoft.com/office/drawing/2014/main" id="{98EFADE9-97CF-4721-ADCB-5CFF50934468}"/>
              </a:ext>
            </a:extLst>
          </p:cNvPr>
          <p:cNvSpPr txBox="1"/>
          <p:nvPr/>
        </p:nvSpPr>
        <p:spPr>
          <a:xfrm>
            <a:off x="9251413" y="5801729"/>
            <a:ext cx="3384901" cy="1200329"/>
          </a:xfrm>
          <a:prstGeom prst="rect">
            <a:avLst/>
          </a:prstGeom>
          <a:noFill/>
        </p:spPr>
        <p:txBody>
          <a:bodyPr wrap="square" rtlCol="0">
            <a:spAutoFit/>
          </a:bodyPr>
          <a:lstStyle/>
          <a:p>
            <a:r>
              <a:rPr lang="en-US" dirty="0"/>
              <a:t>Cory Na, </a:t>
            </a:r>
          </a:p>
          <a:p>
            <a:r>
              <a:rPr lang="en-US" dirty="0"/>
              <a:t>OK Coordinator, </a:t>
            </a:r>
            <a:r>
              <a:rPr lang="en-US" dirty="0">
                <a:hlinkClick r:id="rId10"/>
              </a:rPr>
              <a:t>nasome@gmail.com</a:t>
            </a:r>
            <a:r>
              <a:rPr lang="en-US" dirty="0"/>
              <a:t> </a:t>
            </a:r>
          </a:p>
          <a:p>
            <a:endParaRPr lang="en-US" dirty="0"/>
          </a:p>
        </p:txBody>
      </p:sp>
      <p:pic>
        <p:nvPicPr>
          <p:cNvPr id="18" name="Picture 17" descr="A person smiling for the camera&#10;&#10;Description automatically generated">
            <a:extLst>
              <a:ext uri="{FF2B5EF4-FFF2-40B4-BE49-F238E27FC236}">
                <a16:creationId xmlns:a16="http://schemas.microsoft.com/office/drawing/2014/main" id="{9D883F4D-023F-4DA7-BF4D-24891B59E1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0042" y="4429620"/>
            <a:ext cx="1362212" cy="1362212"/>
          </a:xfrm>
          <a:prstGeom prst="rect">
            <a:avLst/>
          </a:prstGeom>
        </p:spPr>
      </p:pic>
      <p:pic>
        <p:nvPicPr>
          <p:cNvPr id="20" name="Picture 19" descr="A person posing for the camera&#10;&#10;Description automatically generated">
            <a:extLst>
              <a:ext uri="{FF2B5EF4-FFF2-40B4-BE49-F238E27FC236}">
                <a16:creationId xmlns:a16="http://schemas.microsoft.com/office/drawing/2014/main" id="{69CF9A5C-7009-407C-96D5-419D9002E025}"/>
              </a:ext>
            </a:extLst>
          </p:cNvPr>
          <p:cNvPicPr>
            <a:picLocks noChangeAspect="1"/>
          </p:cNvPicPr>
          <p:nvPr/>
        </p:nvPicPr>
        <p:blipFill rotWithShape="1">
          <a:blip r:embed="rId12">
            <a:extLst>
              <a:ext uri="{28A0092B-C50C-407E-A947-70E740481C1C}">
                <a14:useLocalDpi xmlns:a14="http://schemas.microsoft.com/office/drawing/2010/main" val="0"/>
              </a:ext>
            </a:extLst>
          </a:blip>
          <a:srcRect l="16690" t="62777" r="42083"/>
          <a:stretch/>
        </p:blipFill>
        <p:spPr>
          <a:xfrm rot="5400000">
            <a:off x="-104710" y="3021568"/>
            <a:ext cx="1494340" cy="1011889"/>
          </a:xfrm>
          <a:prstGeom prst="rect">
            <a:avLst/>
          </a:prstGeom>
        </p:spPr>
      </p:pic>
      <p:sp>
        <p:nvSpPr>
          <p:cNvPr id="21" name="TextBox 20">
            <a:extLst>
              <a:ext uri="{FF2B5EF4-FFF2-40B4-BE49-F238E27FC236}">
                <a16:creationId xmlns:a16="http://schemas.microsoft.com/office/drawing/2014/main" id="{DE3F4F2E-6B26-424A-90C9-1F87B66FA7AE}"/>
              </a:ext>
            </a:extLst>
          </p:cNvPr>
          <p:cNvSpPr txBox="1"/>
          <p:nvPr/>
        </p:nvSpPr>
        <p:spPr>
          <a:xfrm>
            <a:off x="1140758" y="2995999"/>
            <a:ext cx="2421510" cy="1200329"/>
          </a:xfrm>
          <a:prstGeom prst="rect">
            <a:avLst/>
          </a:prstGeom>
          <a:noFill/>
        </p:spPr>
        <p:txBody>
          <a:bodyPr wrap="square" rtlCol="0">
            <a:spAutoFit/>
          </a:bodyPr>
          <a:lstStyle/>
          <a:p>
            <a:r>
              <a:rPr lang="en-US" dirty="0"/>
              <a:t>Kathryn Lachenmaier, PTA Co-President, </a:t>
            </a:r>
            <a:r>
              <a:rPr lang="en-US" dirty="0">
                <a:hlinkClick r:id="rId13"/>
              </a:rPr>
              <a:t>katvannim@gmail.com</a:t>
            </a:r>
            <a:r>
              <a:rPr lang="en-US" dirty="0"/>
              <a:t> </a:t>
            </a:r>
          </a:p>
          <a:p>
            <a:endParaRPr lang="en-US" dirty="0"/>
          </a:p>
        </p:txBody>
      </p:sp>
      <p:sp>
        <p:nvSpPr>
          <p:cNvPr id="22" name="TextBox 21">
            <a:extLst>
              <a:ext uri="{FF2B5EF4-FFF2-40B4-BE49-F238E27FC236}">
                <a16:creationId xmlns:a16="http://schemas.microsoft.com/office/drawing/2014/main" id="{D4B8862D-2364-45C7-A547-3C4BE3695BD7}"/>
              </a:ext>
            </a:extLst>
          </p:cNvPr>
          <p:cNvSpPr txBox="1"/>
          <p:nvPr/>
        </p:nvSpPr>
        <p:spPr>
          <a:xfrm>
            <a:off x="5583159" y="5767358"/>
            <a:ext cx="1914525" cy="62868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184F6CC0-5B11-4CAC-B8D7-D8BEED969486}"/>
              </a:ext>
            </a:extLst>
          </p:cNvPr>
          <p:cNvSpPr txBox="1"/>
          <p:nvPr/>
        </p:nvSpPr>
        <p:spPr>
          <a:xfrm>
            <a:off x="5829858" y="5751692"/>
            <a:ext cx="3174856" cy="1200329"/>
          </a:xfrm>
          <a:prstGeom prst="rect">
            <a:avLst/>
          </a:prstGeom>
          <a:noFill/>
        </p:spPr>
        <p:txBody>
          <a:bodyPr wrap="square" rtlCol="0">
            <a:spAutoFit/>
          </a:bodyPr>
          <a:lstStyle/>
          <a:p>
            <a:r>
              <a:rPr lang="en-US" dirty="0"/>
              <a:t>Angie Kennedy, </a:t>
            </a:r>
          </a:p>
          <a:p>
            <a:r>
              <a:rPr lang="en-US" dirty="0"/>
              <a:t>PTA Assistant Treasurer, </a:t>
            </a:r>
            <a:r>
              <a:rPr lang="en-US" dirty="0">
                <a:hlinkClick r:id="rId14"/>
              </a:rPr>
              <a:t>angiepkennedy@gmail.com</a:t>
            </a:r>
            <a:r>
              <a:rPr lang="en-US" dirty="0"/>
              <a:t> </a:t>
            </a:r>
          </a:p>
          <a:p>
            <a:endParaRPr lang="en-US" dirty="0"/>
          </a:p>
        </p:txBody>
      </p:sp>
      <p:pic>
        <p:nvPicPr>
          <p:cNvPr id="27" name="Picture 26" descr="A screen shot of a person&#10;&#10;Description automatically generated">
            <a:extLst>
              <a:ext uri="{FF2B5EF4-FFF2-40B4-BE49-F238E27FC236}">
                <a16:creationId xmlns:a16="http://schemas.microsoft.com/office/drawing/2014/main" id="{5D6D76EA-05BE-4A08-9FE6-0065437ED76A}"/>
              </a:ext>
            </a:extLst>
          </p:cNvPr>
          <p:cNvPicPr>
            <a:picLocks noChangeAspect="1"/>
          </p:cNvPicPr>
          <p:nvPr/>
        </p:nvPicPr>
        <p:blipFill rotWithShape="1">
          <a:blip r:embed="rId15">
            <a:extLst>
              <a:ext uri="{28A0092B-C50C-407E-A947-70E740481C1C}">
                <a14:useLocalDpi xmlns:a14="http://schemas.microsoft.com/office/drawing/2010/main" val="0"/>
              </a:ext>
            </a:extLst>
          </a:blip>
          <a:srcRect l="50000" t="25019" r="26051" b="61529"/>
          <a:stretch/>
        </p:blipFill>
        <p:spPr>
          <a:xfrm>
            <a:off x="7588839" y="2678558"/>
            <a:ext cx="1468084" cy="1466752"/>
          </a:xfrm>
          <a:prstGeom prst="rect">
            <a:avLst/>
          </a:prstGeom>
        </p:spPr>
      </p:pic>
      <p:sp>
        <p:nvSpPr>
          <p:cNvPr id="28" name="TextBox 27">
            <a:extLst>
              <a:ext uri="{FF2B5EF4-FFF2-40B4-BE49-F238E27FC236}">
                <a16:creationId xmlns:a16="http://schemas.microsoft.com/office/drawing/2014/main" id="{6C3760C8-6B76-4656-A688-F04E203C6D55}"/>
              </a:ext>
            </a:extLst>
          </p:cNvPr>
          <p:cNvSpPr txBox="1"/>
          <p:nvPr/>
        </p:nvSpPr>
        <p:spPr>
          <a:xfrm>
            <a:off x="9050489" y="2869242"/>
            <a:ext cx="3275429" cy="1200329"/>
          </a:xfrm>
          <a:prstGeom prst="rect">
            <a:avLst/>
          </a:prstGeom>
          <a:noFill/>
        </p:spPr>
        <p:txBody>
          <a:bodyPr wrap="square" rtlCol="0">
            <a:spAutoFit/>
          </a:bodyPr>
          <a:lstStyle/>
          <a:p>
            <a:r>
              <a:rPr lang="en-US" dirty="0"/>
              <a:t>Meghan McGuire, </a:t>
            </a:r>
          </a:p>
          <a:p>
            <a:r>
              <a:rPr lang="en-US" dirty="0"/>
              <a:t>PTA Vice President, </a:t>
            </a:r>
            <a:r>
              <a:rPr lang="en-US" dirty="0">
                <a:hlinkClick r:id="rId16"/>
              </a:rPr>
              <a:t>meghanmcguire22@gmail.com</a:t>
            </a:r>
            <a:r>
              <a:rPr lang="en-US" dirty="0"/>
              <a:t> </a:t>
            </a:r>
          </a:p>
          <a:p>
            <a:endParaRPr lang="en-US" dirty="0"/>
          </a:p>
        </p:txBody>
      </p:sp>
      <p:sp>
        <p:nvSpPr>
          <p:cNvPr id="29" name="TextBox 28">
            <a:extLst>
              <a:ext uri="{FF2B5EF4-FFF2-40B4-BE49-F238E27FC236}">
                <a16:creationId xmlns:a16="http://schemas.microsoft.com/office/drawing/2014/main" id="{98861FF7-7A58-4945-A38F-0BD7FAA3CC27}"/>
              </a:ext>
            </a:extLst>
          </p:cNvPr>
          <p:cNvSpPr txBox="1"/>
          <p:nvPr/>
        </p:nvSpPr>
        <p:spPr>
          <a:xfrm>
            <a:off x="3294830" y="5824215"/>
            <a:ext cx="2420458" cy="1200329"/>
          </a:xfrm>
          <a:prstGeom prst="rect">
            <a:avLst/>
          </a:prstGeom>
          <a:noFill/>
        </p:spPr>
        <p:txBody>
          <a:bodyPr wrap="square" rtlCol="0">
            <a:spAutoFit/>
          </a:bodyPr>
          <a:lstStyle/>
          <a:p>
            <a:r>
              <a:rPr lang="en-US" dirty="0"/>
              <a:t>Jana Witt, </a:t>
            </a:r>
          </a:p>
          <a:p>
            <a:r>
              <a:rPr lang="en-US" dirty="0"/>
              <a:t>PTA Treasurer, </a:t>
            </a:r>
            <a:r>
              <a:rPr lang="en-US" dirty="0">
                <a:hlinkClick r:id="rId17"/>
              </a:rPr>
              <a:t>janawitt@comcast.net</a:t>
            </a:r>
            <a:r>
              <a:rPr lang="en-US" dirty="0"/>
              <a:t> </a:t>
            </a:r>
          </a:p>
          <a:p>
            <a:endParaRPr lang="en-US" dirty="0"/>
          </a:p>
        </p:txBody>
      </p:sp>
      <p:pic>
        <p:nvPicPr>
          <p:cNvPr id="30" name="Picture 29">
            <a:extLst>
              <a:ext uri="{FF2B5EF4-FFF2-40B4-BE49-F238E27FC236}">
                <a16:creationId xmlns:a16="http://schemas.microsoft.com/office/drawing/2014/main" id="{E6D1DB79-0C53-45E6-A2D9-C371835DC6E8}"/>
              </a:ext>
            </a:extLst>
          </p:cNvPr>
          <p:cNvPicPr>
            <a:picLocks noChangeAspect="1"/>
          </p:cNvPicPr>
          <p:nvPr/>
        </p:nvPicPr>
        <p:blipFill rotWithShape="1">
          <a:blip r:embed="rId18"/>
          <a:srcRect l="54341" t="52107" r="37988" b="30650"/>
          <a:stretch/>
        </p:blipFill>
        <p:spPr>
          <a:xfrm>
            <a:off x="65286" y="865216"/>
            <a:ext cx="1434434" cy="1314968"/>
          </a:xfrm>
          <a:prstGeom prst="rect">
            <a:avLst/>
          </a:prstGeom>
        </p:spPr>
      </p:pic>
      <p:pic>
        <p:nvPicPr>
          <p:cNvPr id="8" name="Picture 7" descr="A person smiling for the camera&#10;&#10;Description automatically generated">
            <a:extLst>
              <a:ext uri="{FF2B5EF4-FFF2-40B4-BE49-F238E27FC236}">
                <a16:creationId xmlns:a16="http://schemas.microsoft.com/office/drawing/2014/main" id="{62610C14-1EF5-41AD-A600-DC2890C6405E}"/>
              </a:ext>
            </a:extLst>
          </p:cNvPr>
          <p:cNvPicPr>
            <a:picLocks noChangeAspect="1"/>
          </p:cNvPicPr>
          <p:nvPr/>
        </p:nvPicPr>
        <p:blipFill rotWithShape="1">
          <a:blip r:embed="rId19">
            <a:extLst>
              <a:ext uri="{28A0092B-C50C-407E-A947-70E740481C1C}">
                <a14:useLocalDpi xmlns:a14="http://schemas.microsoft.com/office/drawing/2010/main" val="0"/>
              </a:ext>
            </a:extLst>
          </a:blip>
          <a:srcRect l="17480" t="17346" r="19062" b="37669"/>
          <a:stretch/>
        </p:blipFill>
        <p:spPr>
          <a:xfrm>
            <a:off x="3378806" y="4362788"/>
            <a:ext cx="1551802" cy="1466752"/>
          </a:xfrm>
          <a:prstGeom prst="rect">
            <a:avLst/>
          </a:prstGeom>
        </p:spPr>
      </p:pic>
      <p:pic>
        <p:nvPicPr>
          <p:cNvPr id="4" name="Picture 3">
            <a:extLst>
              <a:ext uri="{FF2B5EF4-FFF2-40B4-BE49-F238E27FC236}">
                <a16:creationId xmlns:a16="http://schemas.microsoft.com/office/drawing/2014/main" id="{F9854FE5-52E2-49A0-845A-1F589761320A}"/>
              </a:ext>
            </a:extLst>
          </p:cNvPr>
          <p:cNvPicPr>
            <a:picLocks noChangeAspect="1"/>
          </p:cNvPicPr>
          <p:nvPr/>
        </p:nvPicPr>
        <p:blipFill rotWithShape="1">
          <a:blip r:embed="rId20"/>
          <a:srcRect l="54598" t="74890" r="39242" b="11467"/>
          <a:stretch/>
        </p:blipFill>
        <p:spPr>
          <a:xfrm>
            <a:off x="7714341" y="865216"/>
            <a:ext cx="1555186" cy="1444293"/>
          </a:xfrm>
          <a:prstGeom prst="rect">
            <a:avLst/>
          </a:prstGeom>
        </p:spPr>
      </p:pic>
      <p:sp>
        <p:nvSpPr>
          <p:cNvPr id="24" name="TextBox 23">
            <a:extLst>
              <a:ext uri="{FF2B5EF4-FFF2-40B4-BE49-F238E27FC236}">
                <a16:creationId xmlns:a16="http://schemas.microsoft.com/office/drawing/2014/main" id="{D45489B4-39C5-41A8-956A-50AE68CBAF2E}"/>
              </a:ext>
            </a:extLst>
          </p:cNvPr>
          <p:cNvSpPr txBox="1"/>
          <p:nvPr/>
        </p:nvSpPr>
        <p:spPr>
          <a:xfrm>
            <a:off x="9288849" y="959160"/>
            <a:ext cx="3275429" cy="1200329"/>
          </a:xfrm>
          <a:prstGeom prst="rect">
            <a:avLst/>
          </a:prstGeom>
          <a:noFill/>
        </p:spPr>
        <p:txBody>
          <a:bodyPr wrap="square" rtlCol="0">
            <a:spAutoFit/>
          </a:bodyPr>
          <a:lstStyle/>
          <a:p>
            <a:r>
              <a:rPr lang="en-US" dirty="0"/>
              <a:t>Kirsten Jewett</a:t>
            </a:r>
          </a:p>
          <a:p>
            <a:r>
              <a:rPr lang="en-US" dirty="0"/>
              <a:t>PTA Staff Liaison </a:t>
            </a:r>
          </a:p>
          <a:p>
            <a:r>
              <a:rPr lang="en-US" dirty="0">
                <a:hlinkClick r:id="rId21"/>
              </a:rPr>
              <a:t>kejewett@seattleschools.org</a:t>
            </a:r>
            <a:r>
              <a:rPr lang="en-US" dirty="0"/>
              <a:t>  </a:t>
            </a:r>
          </a:p>
          <a:p>
            <a:endParaRPr lang="en-US" dirty="0"/>
          </a:p>
        </p:txBody>
      </p:sp>
      <p:sp>
        <p:nvSpPr>
          <p:cNvPr id="25" name="TextBox 24">
            <a:extLst>
              <a:ext uri="{FF2B5EF4-FFF2-40B4-BE49-F238E27FC236}">
                <a16:creationId xmlns:a16="http://schemas.microsoft.com/office/drawing/2014/main" id="{9C11D4F9-D22F-47FF-8C0E-6DA711446C48}"/>
              </a:ext>
            </a:extLst>
          </p:cNvPr>
          <p:cNvSpPr txBox="1"/>
          <p:nvPr/>
        </p:nvSpPr>
        <p:spPr>
          <a:xfrm>
            <a:off x="1454900" y="1478229"/>
            <a:ext cx="4088367" cy="1200329"/>
          </a:xfrm>
          <a:prstGeom prst="rect">
            <a:avLst/>
          </a:prstGeom>
          <a:noFill/>
        </p:spPr>
        <p:txBody>
          <a:bodyPr wrap="square" rtlCol="0">
            <a:spAutoFit/>
          </a:bodyPr>
          <a:lstStyle/>
          <a:p>
            <a:r>
              <a:rPr lang="en-US" dirty="0"/>
              <a:t>Ed </a:t>
            </a:r>
            <a:r>
              <a:rPr lang="en-US" dirty="0" err="1"/>
              <a:t>Roos</a:t>
            </a:r>
            <a:r>
              <a:rPr lang="en-US" dirty="0"/>
              <a:t>, </a:t>
            </a:r>
          </a:p>
          <a:p>
            <a:r>
              <a:rPr lang="en-US" dirty="0"/>
              <a:t>VR Principal </a:t>
            </a:r>
          </a:p>
          <a:p>
            <a:r>
              <a:rPr lang="en-US" dirty="0">
                <a:hlinkClick r:id="rId7"/>
              </a:rPr>
              <a:t>ejroos@seattleschools.org</a:t>
            </a:r>
            <a:r>
              <a:rPr lang="en-US" dirty="0"/>
              <a:t> </a:t>
            </a:r>
          </a:p>
          <a:p>
            <a:endParaRPr lang="en-US" dirty="0"/>
          </a:p>
        </p:txBody>
      </p:sp>
    </p:spTree>
    <p:extLst>
      <p:ext uri="{BB962C8B-B14F-4D97-AF65-F5344CB8AC3E}">
        <p14:creationId xmlns:p14="http://schemas.microsoft.com/office/powerpoint/2010/main" val="2647577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62A9-8A47-4A03-AF9B-93B9833C8B8E}"/>
              </a:ext>
            </a:extLst>
          </p:cNvPr>
          <p:cNvSpPr>
            <a:spLocks noGrp="1"/>
          </p:cNvSpPr>
          <p:nvPr>
            <p:ph type="title"/>
          </p:nvPr>
        </p:nvSpPr>
        <p:spPr>
          <a:xfrm>
            <a:off x="847078" y="32721"/>
            <a:ext cx="10844814" cy="1325563"/>
          </a:xfrm>
        </p:spPr>
        <p:txBody>
          <a:bodyPr/>
          <a:lstStyle/>
          <a:p>
            <a:pPr algn="ctr"/>
            <a:r>
              <a:rPr lang="en-US" dirty="0"/>
              <a:t>What is the Parent Teacher Association or PTA?</a:t>
            </a:r>
          </a:p>
        </p:txBody>
      </p:sp>
      <p:sp>
        <p:nvSpPr>
          <p:cNvPr id="3" name="Content Placeholder 2">
            <a:extLst>
              <a:ext uri="{FF2B5EF4-FFF2-40B4-BE49-F238E27FC236}">
                <a16:creationId xmlns:a16="http://schemas.microsoft.com/office/drawing/2014/main" id="{312CDECF-44FF-40C3-904D-E2FD56753FF9}"/>
              </a:ext>
            </a:extLst>
          </p:cNvPr>
          <p:cNvSpPr>
            <a:spLocks noGrp="1"/>
          </p:cNvSpPr>
          <p:nvPr>
            <p:ph sz="half" idx="1"/>
          </p:nvPr>
        </p:nvSpPr>
        <p:spPr>
          <a:xfrm>
            <a:off x="221943" y="1358284"/>
            <a:ext cx="11896076" cy="5202314"/>
          </a:xfrm>
        </p:spPr>
        <p:txBody>
          <a:bodyPr>
            <a:normAutofit fontScale="55000" lnSpcReduction="20000"/>
          </a:bodyPr>
          <a:lstStyle/>
          <a:p>
            <a:pPr lvl="0"/>
            <a:r>
              <a:rPr lang="en-US" sz="4400" b="1" dirty="0"/>
              <a:t>What</a:t>
            </a:r>
            <a:r>
              <a:rPr lang="en-US" sz="4400" dirty="0"/>
              <a:t>: For more than 120 years, National Parent Teacher Association (National PTA®) has worked toward bettering the lives of every child in education, health, and safety. </a:t>
            </a:r>
          </a:p>
          <a:p>
            <a:pPr lvl="0"/>
            <a:r>
              <a:rPr lang="en-US" sz="4400" b="1" dirty="0"/>
              <a:t>Who</a:t>
            </a:r>
            <a:r>
              <a:rPr lang="en-US" sz="4400" dirty="0"/>
              <a:t>: Network of millions of families, students, teachers, administrators, and business and community leaders </a:t>
            </a:r>
          </a:p>
          <a:p>
            <a:pPr lvl="0"/>
            <a:r>
              <a:rPr lang="en-US" sz="4400" b="1" dirty="0"/>
              <a:t>How</a:t>
            </a:r>
            <a:r>
              <a:rPr lang="en-US" sz="4400" dirty="0"/>
              <a:t>: Through advocacy, as well as family and community education, National PTA has established programs and called for legislation that improves our children’s lives, such as:</a:t>
            </a:r>
          </a:p>
          <a:p>
            <a:pPr lvl="1" fontAlgn="base"/>
            <a:r>
              <a:rPr lang="en-US" sz="3600" dirty="0"/>
              <a:t>Creation of Kindergarten classes</a:t>
            </a:r>
          </a:p>
          <a:p>
            <a:pPr lvl="1" fontAlgn="base"/>
            <a:r>
              <a:rPr lang="en-US" sz="3600" dirty="0"/>
              <a:t>Child labor laws</a:t>
            </a:r>
          </a:p>
          <a:p>
            <a:pPr lvl="1" fontAlgn="base"/>
            <a:r>
              <a:rPr lang="en-US" sz="3600" dirty="0"/>
              <a:t>Public health service</a:t>
            </a:r>
          </a:p>
          <a:p>
            <a:pPr lvl="1" fontAlgn="base"/>
            <a:r>
              <a:rPr lang="en-US" sz="3600" dirty="0"/>
              <a:t>Hot and healthy lunch programs</a:t>
            </a:r>
          </a:p>
          <a:p>
            <a:pPr lvl="1" fontAlgn="base"/>
            <a:r>
              <a:rPr lang="en-US" sz="3600" dirty="0"/>
              <a:t>Juvenile justice system</a:t>
            </a:r>
          </a:p>
          <a:p>
            <a:pPr lvl="1" fontAlgn="base"/>
            <a:r>
              <a:rPr lang="en-US" sz="3600" dirty="0"/>
              <a:t>Mandatory immunization</a:t>
            </a:r>
          </a:p>
          <a:p>
            <a:pPr lvl="1" fontAlgn="base"/>
            <a:r>
              <a:rPr lang="en-US" sz="3600" dirty="0"/>
              <a:t>Arts in Education</a:t>
            </a:r>
          </a:p>
          <a:p>
            <a:pPr lvl="1" fontAlgn="base"/>
            <a:r>
              <a:rPr lang="en-US" sz="3600" dirty="0"/>
              <a:t>School Safety</a:t>
            </a:r>
          </a:p>
          <a:p>
            <a:pPr marL="0" lvl="0" indent="0" algn="ctr">
              <a:buNone/>
            </a:pPr>
            <a:endParaRPr lang="en-US" sz="2000" dirty="0"/>
          </a:p>
          <a:p>
            <a:pPr marL="0" lvl="0" indent="0" algn="ctr">
              <a:buNone/>
            </a:pPr>
            <a:endParaRPr lang="en-US" sz="2000" dirty="0"/>
          </a:p>
          <a:p>
            <a:pPr marL="0" lvl="0" indent="0" algn="ctr">
              <a:buNone/>
            </a:pPr>
            <a:r>
              <a:rPr lang="en-US" sz="3300" dirty="0"/>
              <a:t>https://www.pta.org/home/About-National-Parent-Teacher-Association/Mission-Values/National-PTA-History </a:t>
            </a:r>
          </a:p>
          <a:p>
            <a:endParaRPr lang="en-US" dirty="0"/>
          </a:p>
        </p:txBody>
      </p:sp>
    </p:spTree>
    <p:extLst>
      <p:ext uri="{BB962C8B-B14F-4D97-AF65-F5344CB8AC3E}">
        <p14:creationId xmlns:p14="http://schemas.microsoft.com/office/powerpoint/2010/main" val="643933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898D8-C3CD-4C8B-A4DD-832EAF2F2C6E}"/>
              </a:ext>
            </a:extLst>
          </p:cNvPr>
          <p:cNvSpPr>
            <a:spLocks noGrp="1"/>
          </p:cNvSpPr>
          <p:nvPr>
            <p:ph type="title"/>
          </p:nvPr>
        </p:nvSpPr>
        <p:spPr>
          <a:xfrm>
            <a:off x="372862" y="143183"/>
            <a:ext cx="11590538" cy="1325563"/>
          </a:xfrm>
        </p:spPr>
        <p:txBody>
          <a:bodyPr/>
          <a:lstStyle/>
          <a:p>
            <a:pPr algn="ctr"/>
            <a:r>
              <a:rPr lang="en-US" dirty="0"/>
              <a:t>But why join the PTA at View Ridge Elementary?</a:t>
            </a:r>
          </a:p>
        </p:txBody>
      </p:sp>
      <p:sp>
        <p:nvSpPr>
          <p:cNvPr id="3" name="Content Placeholder 2">
            <a:extLst>
              <a:ext uri="{FF2B5EF4-FFF2-40B4-BE49-F238E27FC236}">
                <a16:creationId xmlns:a16="http://schemas.microsoft.com/office/drawing/2014/main" id="{4E8F2574-C844-4BA2-AF7F-291C4338A6EF}"/>
              </a:ext>
            </a:extLst>
          </p:cNvPr>
          <p:cNvSpPr>
            <a:spLocks noGrp="1"/>
          </p:cNvSpPr>
          <p:nvPr>
            <p:ph sz="half" idx="1"/>
          </p:nvPr>
        </p:nvSpPr>
        <p:spPr>
          <a:xfrm>
            <a:off x="372862" y="1468745"/>
            <a:ext cx="11344656" cy="4894348"/>
          </a:xfrm>
        </p:spPr>
        <p:txBody>
          <a:bodyPr>
            <a:normAutofit/>
          </a:bodyPr>
          <a:lstStyle/>
          <a:p>
            <a:r>
              <a:rPr lang="en-US" dirty="0"/>
              <a:t>The PTA is an important part of View Ridge, especially this year. </a:t>
            </a:r>
          </a:p>
          <a:p>
            <a:r>
              <a:rPr lang="en-US" dirty="0"/>
              <a:t>Made up of the Executive Board (think: president, treasurer, etc.), parents (you!) and teachers, the PTA connects ALL of us at View Ridge. </a:t>
            </a:r>
          </a:p>
          <a:p>
            <a:r>
              <a:rPr lang="en-US" dirty="0"/>
              <a:t>Did you know that the money we raise through our PTA helps to support programs such as our librarian, counselor, and weekend food backpacks? </a:t>
            </a:r>
          </a:p>
          <a:p>
            <a:r>
              <a:rPr lang="en-US" dirty="0"/>
              <a:t>Your PTA membership helps give money and supplies directly to View Ridge teachers and students. </a:t>
            </a:r>
          </a:p>
          <a:p>
            <a:r>
              <a:rPr lang="en-US" dirty="0"/>
              <a:t>Membership is set at $17 per individual</a:t>
            </a:r>
          </a:p>
          <a:p>
            <a:r>
              <a:rPr lang="en-US" dirty="0"/>
              <a:t>Joining the PTA supports your child’s school!  </a:t>
            </a:r>
          </a:p>
        </p:txBody>
      </p:sp>
    </p:spTree>
    <p:extLst>
      <p:ext uri="{BB962C8B-B14F-4D97-AF65-F5344CB8AC3E}">
        <p14:creationId xmlns:p14="http://schemas.microsoft.com/office/powerpoint/2010/main" val="43285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46CA-A84B-4E11-941D-33F63FC6D9CD}"/>
              </a:ext>
            </a:extLst>
          </p:cNvPr>
          <p:cNvSpPr>
            <a:spLocks noGrp="1"/>
          </p:cNvSpPr>
          <p:nvPr>
            <p:ph type="title"/>
          </p:nvPr>
        </p:nvSpPr>
        <p:spPr>
          <a:xfrm>
            <a:off x="838200" y="365125"/>
            <a:ext cx="10879318" cy="1325563"/>
          </a:xfrm>
        </p:spPr>
        <p:txBody>
          <a:bodyPr/>
          <a:lstStyle/>
          <a:p>
            <a:pPr algn="ctr"/>
            <a:r>
              <a:rPr lang="en-US" dirty="0"/>
              <a:t>I’m already swamped, </a:t>
            </a:r>
            <a:br>
              <a:rPr lang="en-US" dirty="0"/>
            </a:br>
            <a:r>
              <a:rPr lang="en-US" dirty="0"/>
              <a:t>do I have to volunteer if I join the PTA?</a:t>
            </a:r>
          </a:p>
        </p:txBody>
      </p:sp>
      <p:sp>
        <p:nvSpPr>
          <p:cNvPr id="3" name="Content Placeholder 2">
            <a:extLst>
              <a:ext uri="{FF2B5EF4-FFF2-40B4-BE49-F238E27FC236}">
                <a16:creationId xmlns:a16="http://schemas.microsoft.com/office/drawing/2014/main" id="{19288B6B-F339-4F46-A75D-54FED24D9558}"/>
              </a:ext>
            </a:extLst>
          </p:cNvPr>
          <p:cNvSpPr>
            <a:spLocks noGrp="1"/>
          </p:cNvSpPr>
          <p:nvPr>
            <p:ph idx="1"/>
          </p:nvPr>
        </p:nvSpPr>
        <p:spPr>
          <a:xfrm>
            <a:off x="273377" y="2045615"/>
            <a:ext cx="11444141" cy="4131347"/>
          </a:xfrm>
        </p:spPr>
        <p:txBody>
          <a:bodyPr/>
          <a:lstStyle/>
          <a:p>
            <a:r>
              <a:rPr lang="en-US" dirty="0"/>
              <a:t>No, you don’t!  </a:t>
            </a:r>
            <a:r>
              <a:rPr lang="en-US" dirty="0">
                <a:sym typeface="Wingdings" panose="05000000000000000000" pitchFamily="2" charset="2"/>
              </a:rPr>
              <a:t> </a:t>
            </a:r>
            <a:r>
              <a:rPr lang="en-US" dirty="0"/>
              <a:t>What we most want is your input, feedback, and guidance in supporting our community, especially this year.  </a:t>
            </a:r>
          </a:p>
          <a:p>
            <a:r>
              <a:rPr lang="en-US" dirty="0"/>
              <a:t>You can share your thoughts via answering upcoming surveys, attending upcoming PTA meetings, emailing your PTA team, and emailing school staff (child’s teacher, counselor, Mr. </a:t>
            </a:r>
            <a:r>
              <a:rPr lang="en-US" dirty="0" err="1"/>
              <a:t>Roos</a:t>
            </a:r>
            <a:r>
              <a:rPr lang="en-US" dirty="0"/>
              <a:t>).  </a:t>
            </a:r>
          </a:p>
          <a:p>
            <a:pPr marL="0" indent="0">
              <a:buNone/>
            </a:pPr>
            <a:endParaRPr lang="en-US" dirty="0"/>
          </a:p>
          <a:p>
            <a:pPr marL="0" indent="0">
              <a:buNone/>
            </a:pPr>
            <a:r>
              <a:rPr lang="en-US" sz="4000" dirty="0"/>
              <a:t>BUT</a:t>
            </a:r>
            <a:r>
              <a:rPr lang="en-US" dirty="0"/>
              <a:t>, if you’re interested in volunteering….</a:t>
            </a:r>
          </a:p>
        </p:txBody>
      </p:sp>
    </p:spTree>
    <p:extLst>
      <p:ext uri="{BB962C8B-B14F-4D97-AF65-F5344CB8AC3E}">
        <p14:creationId xmlns:p14="http://schemas.microsoft.com/office/powerpoint/2010/main" val="2581886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B529F-C784-4FB9-A9CD-95EE188579DB}"/>
              </a:ext>
            </a:extLst>
          </p:cNvPr>
          <p:cNvSpPr>
            <a:spLocks noGrp="1"/>
          </p:cNvSpPr>
          <p:nvPr>
            <p:ph type="title"/>
          </p:nvPr>
        </p:nvSpPr>
        <p:spPr>
          <a:xfrm>
            <a:off x="838200" y="365126"/>
            <a:ext cx="10515600" cy="939892"/>
          </a:xfrm>
        </p:spPr>
        <p:txBody>
          <a:bodyPr/>
          <a:lstStyle/>
          <a:p>
            <a:pPr algn="ctr"/>
            <a:r>
              <a:rPr lang="en-US" dirty="0"/>
              <a:t>How do I volunteer?</a:t>
            </a:r>
          </a:p>
        </p:txBody>
      </p:sp>
      <p:sp>
        <p:nvSpPr>
          <p:cNvPr id="3" name="Content Placeholder 2">
            <a:extLst>
              <a:ext uri="{FF2B5EF4-FFF2-40B4-BE49-F238E27FC236}">
                <a16:creationId xmlns:a16="http://schemas.microsoft.com/office/drawing/2014/main" id="{46EE7BE7-40E3-402E-AAD3-45767FE8D5B6}"/>
              </a:ext>
            </a:extLst>
          </p:cNvPr>
          <p:cNvSpPr>
            <a:spLocks noGrp="1"/>
          </p:cNvSpPr>
          <p:nvPr>
            <p:ph idx="1"/>
          </p:nvPr>
        </p:nvSpPr>
        <p:spPr>
          <a:xfrm>
            <a:off x="148856" y="1305018"/>
            <a:ext cx="11632018" cy="5308433"/>
          </a:xfrm>
        </p:spPr>
        <p:txBody>
          <a:bodyPr>
            <a:normAutofit fontScale="92500" lnSpcReduction="10000"/>
          </a:bodyPr>
          <a:lstStyle/>
          <a:p>
            <a:r>
              <a:rPr lang="en-US" b="1" dirty="0"/>
              <a:t>Who</a:t>
            </a:r>
            <a:r>
              <a:rPr lang="en-US" dirty="0"/>
              <a:t>: All View Ridge Families! </a:t>
            </a:r>
          </a:p>
          <a:p>
            <a:r>
              <a:rPr lang="en-US" b="1" dirty="0"/>
              <a:t>What</a:t>
            </a:r>
            <a:r>
              <a:rPr lang="en-US" dirty="0"/>
              <a:t>: We have many big and small jobs!  This year will look a bit different, but we’ll still need volunteers!  </a:t>
            </a:r>
          </a:p>
          <a:p>
            <a:r>
              <a:rPr lang="en-US" b="1" dirty="0"/>
              <a:t>Why</a:t>
            </a:r>
            <a:r>
              <a:rPr lang="en-US" dirty="0"/>
              <a:t>: View Ridge thrives on all its parent volunteers!  The success of our great school depends on all of us.  </a:t>
            </a:r>
          </a:p>
          <a:p>
            <a:r>
              <a:rPr lang="en-US" b="1" dirty="0"/>
              <a:t>How</a:t>
            </a:r>
            <a:r>
              <a:rPr lang="en-US" dirty="0"/>
              <a:t>: If you have not already signed up, please look over the pink Volunteer Sign Up Sheet included in the First Day Packet and find something that’s right for you. </a:t>
            </a:r>
          </a:p>
          <a:p>
            <a:r>
              <a:rPr lang="en-US" b="1" dirty="0"/>
              <a:t>When</a:t>
            </a:r>
            <a:r>
              <a:rPr lang="en-US" dirty="0"/>
              <a:t>: Please return forms as soon as possible.  </a:t>
            </a:r>
          </a:p>
          <a:p>
            <a:r>
              <a:rPr lang="en-US" dirty="0"/>
              <a:t>Please complete district volunteer training, link is here: </a:t>
            </a:r>
            <a:r>
              <a:rPr lang="en-US" dirty="0">
                <a:hlinkClick r:id="rId3"/>
              </a:rPr>
              <a:t>https://www.seattleschools.org/families_communities/volunteer/volunteer_application_process</a:t>
            </a:r>
            <a:r>
              <a:rPr lang="en-US" dirty="0"/>
              <a:t> </a:t>
            </a:r>
          </a:p>
          <a:p>
            <a:r>
              <a:rPr lang="en-US" dirty="0"/>
              <a:t>Questions?  Please contact our fabulous Volunteer Coordinator Sunshine Feldman, </a:t>
            </a:r>
            <a:r>
              <a:rPr lang="en-US" dirty="0">
                <a:hlinkClick r:id="rId4"/>
              </a:rPr>
              <a:t>sunshinefeldman@live.com</a:t>
            </a:r>
            <a:r>
              <a:rPr lang="en-US" dirty="0"/>
              <a:t> </a:t>
            </a:r>
          </a:p>
        </p:txBody>
      </p:sp>
    </p:spTree>
    <p:extLst>
      <p:ext uri="{BB962C8B-B14F-4D97-AF65-F5344CB8AC3E}">
        <p14:creationId xmlns:p14="http://schemas.microsoft.com/office/powerpoint/2010/main" val="1366533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063D-0F1A-4F08-A583-7FEF908EA189}"/>
              </a:ext>
            </a:extLst>
          </p:cNvPr>
          <p:cNvSpPr>
            <a:spLocks noGrp="1"/>
          </p:cNvSpPr>
          <p:nvPr>
            <p:ph type="title"/>
          </p:nvPr>
        </p:nvSpPr>
        <p:spPr>
          <a:xfrm>
            <a:off x="877872" y="252003"/>
            <a:ext cx="10515600" cy="850933"/>
          </a:xfrm>
        </p:spPr>
        <p:txBody>
          <a:bodyPr/>
          <a:lstStyle/>
          <a:p>
            <a:pPr algn="ctr"/>
            <a:r>
              <a:rPr lang="en-US" dirty="0"/>
              <a:t>Board and Committees at VRE</a:t>
            </a:r>
          </a:p>
        </p:txBody>
      </p:sp>
      <p:sp>
        <p:nvSpPr>
          <p:cNvPr id="3" name="Content Placeholder 2">
            <a:extLst>
              <a:ext uri="{FF2B5EF4-FFF2-40B4-BE49-F238E27FC236}">
                <a16:creationId xmlns:a16="http://schemas.microsoft.com/office/drawing/2014/main" id="{9F5030B0-A399-4551-ABFE-D510D67B698C}"/>
              </a:ext>
            </a:extLst>
          </p:cNvPr>
          <p:cNvSpPr>
            <a:spLocks noGrp="1"/>
          </p:cNvSpPr>
          <p:nvPr>
            <p:ph idx="1"/>
          </p:nvPr>
        </p:nvSpPr>
        <p:spPr>
          <a:xfrm>
            <a:off x="311085" y="1102936"/>
            <a:ext cx="5784915" cy="5074027"/>
          </a:xfrm>
        </p:spPr>
        <p:txBody>
          <a:bodyPr>
            <a:normAutofit/>
          </a:bodyPr>
          <a:lstStyle/>
          <a:p>
            <a:r>
              <a:rPr lang="en-US" dirty="0"/>
              <a:t>Communications</a:t>
            </a:r>
          </a:p>
          <a:p>
            <a:pPr lvl="1"/>
            <a:r>
              <a:rPr lang="en-US" dirty="0" err="1"/>
              <a:t>OtterKnow</a:t>
            </a:r>
            <a:r>
              <a:rPr lang="en-US" dirty="0"/>
              <a:t>, Facebook, Room Parents, Website, Tech</a:t>
            </a:r>
          </a:p>
          <a:p>
            <a:r>
              <a:rPr lang="en-US" dirty="0"/>
              <a:t>Equity Committee</a:t>
            </a:r>
          </a:p>
          <a:p>
            <a:r>
              <a:rPr lang="en-US" dirty="0"/>
              <a:t>Family Support Committee</a:t>
            </a:r>
          </a:p>
          <a:p>
            <a:r>
              <a:rPr lang="en-US" dirty="0"/>
              <a:t>Legislative Liaison</a:t>
            </a:r>
          </a:p>
          <a:p>
            <a:r>
              <a:rPr lang="en-US" dirty="0"/>
              <a:t>Special Education Liaison</a:t>
            </a:r>
          </a:p>
          <a:p>
            <a:r>
              <a:rPr lang="en-US" dirty="0"/>
              <a:t>Volunteer Coordinator</a:t>
            </a:r>
          </a:p>
          <a:p>
            <a:r>
              <a:rPr lang="en-US" dirty="0"/>
              <a:t>Otter </a:t>
            </a:r>
            <a:r>
              <a:rPr lang="en-US" dirty="0" err="1"/>
              <a:t>FUNd</a:t>
            </a:r>
            <a:r>
              <a:rPr lang="en-US" dirty="0"/>
              <a:t> (our fundraiser)</a:t>
            </a:r>
          </a:p>
          <a:p>
            <a:endParaRPr lang="en-US" dirty="0"/>
          </a:p>
        </p:txBody>
      </p:sp>
      <p:sp>
        <p:nvSpPr>
          <p:cNvPr id="4" name="Content Placeholder 2">
            <a:extLst>
              <a:ext uri="{FF2B5EF4-FFF2-40B4-BE49-F238E27FC236}">
                <a16:creationId xmlns:a16="http://schemas.microsoft.com/office/drawing/2014/main" id="{EC9631EC-C45D-43DD-B692-D5B06A8669FD}"/>
              </a:ext>
            </a:extLst>
          </p:cNvPr>
          <p:cNvSpPr txBox="1">
            <a:spLocks/>
          </p:cNvSpPr>
          <p:nvPr/>
        </p:nvSpPr>
        <p:spPr>
          <a:xfrm>
            <a:off x="6175343" y="1216058"/>
            <a:ext cx="5784914" cy="493419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Yearbook Committee</a:t>
            </a:r>
          </a:p>
          <a:p>
            <a:r>
              <a:rPr lang="en-US" dirty="0"/>
              <a:t>School Pictures (moved to spring)</a:t>
            </a:r>
          </a:p>
          <a:p>
            <a:r>
              <a:rPr lang="en-US" dirty="0"/>
              <a:t>Staff Appreciation &amp; Hospitality</a:t>
            </a:r>
          </a:p>
          <a:p>
            <a:r>
              <a:rPr lang="en-US" dirty="0"/>
              <a:t>VRE Gear</a:t>
            </a:r>
          </a:p>
          <a:p>
            <a:r>
              <a:rPr lang="en-US" dirty="0"/>
              <a:t>Positions on </a:t>
            </a:r>
            <a:r>
              <a:rPr lang="en-US" i="1" dirty="0"/>
              <a:t>pause</a:t>
            </a:r>
            <a:r>
              <a:rPr lang="en-US" dirty="0"/>
              <a:t> this year:</a:t>
            </a:r>
          </a:p>
          <a:p>
            <a:pPr lvl="1"/>
            <a:r>
              <a:rPr lang="en-US" dirty="0"/>
              <a:t>Enrichment (afterschool programs)</a:t>
            </a:r>
          </a:p>
          <a:p>
            <a:pPr lvl="1"/>
            <a:r>
              <a:rPr lang="en-US" dirty="0"/>
              <a:t>Otter Food Packs</a:t>
            </a:r>
          </a:p>
          <a:p>
            <a:pPr lvl="1"/>
            <a:r>
              <a:rPr lang="en-US" dirty="0"/>
              <a:t>Assemblies</a:t>
            </a:r>
          </a:p>
          <a:p>
            <a:pPr lvl="1"/>
            <a:endParaRPr lang="en-US" dirty="0"/>
          </a:p>
          <a:p>
            <a:r>
              <a:rPr lang="en-US" dirty="0"/>
              <a:t>Reimagined Events for this year:</a:t>
            </a:r>
          </a:p>
          <a:p>
            <a:pPr lvl="1"/>
            <a:r>
              <a:rPr lang="en-US" dirty="0"/>
              <a:t>Boo Ridge; Pre-Loved Book Sale &amp; Pancake Breakfast; Science &amp; Engineering Night; Ice Cream Social</a:t>
            </a:r>
          </a:p>
          <a:p>
            <a:endParaRPr lang="en-US" dirty="0"/>
          </a:p>
          <a:p>
            <a:endParaRPr lang="en-US" dirty="0"/>
          </a:p>
        </p:txBody>
      </p:sp>
    </p:spTree>
    <p:extLst>
      <p:ext uri="{BB962C8B-B14F-4D97-AF65-F5344CB8AC3E}">
        <p14:creationId xmlns:p14="http://schemas.microsoft.com/office/powerpoint/2010/main" val="2331893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9A53-15FB-4FBA-807B-A12FEBE4DF00}"/>
              </a:ext>
            </a:extLst>
          </p:cNvPr>
          <p:cNvSpPr>
            <a:spLocks noGrp="1"/>
          </p:cNvSpPr>
          <p:nvPr>
            <p:ph type="title"/>
          </p:nvPr>
        </p:nvSpPr>
        <p:spPr>
          <a:xfrm>
            <a:off x="838200" y="76201"/>
            <a:ext cx="10515600" cy="885824"/>
          </a:xfrm>
        </p:spPr>
        <p:txBody>
          <a:bodyPr/>
          <a:lstStyle/>
          <a:p>
            <a:pPr algn="ctr"/>
            <a:r>
              <a:rPr lang="en-US" dirty="0"/>
              <a:t>Great, so how do I become a member?</a:t>
            </a:r>
          </a:p>
        </p:txBody>
      </p:sp>
      <p:sp>
        <p:nvSpPr>
          <p:cNvPr id="4" name="Rectangle 1">
            <a:extLst>
              <a:ext uri="{FF2B5EF4-FFF2-40B4-BE49-F238E27FC236}">
                <a16:creationId xmlns:a16="http://schemas.microsoft.com/office/drawing/2014/main" id="{312EE9F5-4794-4216-A4CD-464E9D7E71D6}"/>
              </a:ext>
            </a:extLst>
          </p:cNvPr>
          <p:cNvSpPr>
            <a:spLocks noGrp="1" noChangeArrowheads="1"/>
          </p:cNvSpPr>
          <p:nvPr>
            <p:ph idx="1"/>
          </p:nvPr>
        </p:nvSpPr>
        <p:spPr bwMode="auto">
          <a:xfrm>
            <a:off x="387928" y="932499"/>
            <a:ext cx="1083425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Verdana" panose="020B0604030504040204" pitchFamily="34" charset="0"/>
              </a:rPr>
              <a:t>Register HERE today: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sng" strike="noStrike" cap="none" normalizeH="0" baseline="0" dirty="0">
                <a:ln>
                  <a:noFill/>
                </a:ln>
                <a:solidFill>
                  <a:srgbClr val="0000FF"/>
                </a:solidFill>
                <a:effectLst/>
                <a:latin typeface="Verdana" panose="020B0604030504040204" pitchFamily="34" charset="0"/>
                <a:hlinkClick r:id="rId3"/>
              </a:rPr>
              <a:t>https://www.memberplanet.com/packetview/viewridgepta6-15-345/membership</a:t>
            </a:r>
            <a:endParaRPr kumimoji="0" lang="en-US" altLang="en-US" sz="2000" b="0" i="0" u="sng" strike="noStrike" cap="none" normalizeH="0" baseline="0" dirty="0">
              <a:ln>
                <a:noFill/>
              </a:ln>
              <a:solidFill>
                <a:srgbClr val="0000FF"/>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u="sng" dirty="0">
              <a:solidFill>
                <a:srgbClr val="0000FF"/>
              </a:solidFill>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sng" strike="noStrike" cap="none" normalizeH="0" baseline="0" dirty="0">
              <a:ln>
                <a:noFill/>
              </a:ln>
              <a:solidFill>
                <a:srgbClr val="0000FF"/>
              </a:solidFill>
              <a:effectLst/>
              <a:latin typeface="Verdana" panose="020B0604030504040204" pitchFamily="34" charset="0"/>
            </a:endParaRPr>
          </a:p>
          <a:p>
            <a:pPr marL="0" indent="0" algn="ctr" eaLnBrk="0" fontAlgn="base" hangingPunct="0">
              <a:lnSpc>
                <a:spcPct val="100000"/>
              </a:lnSpc>
              <a:spcBef>
                <a:spcPct val="0"/>
              </a:spcBef>
              <a:spcAft>
                <a:spcPct val="0"/>
              </a:spcAft>
              <a:buNone/>
            </a:pPr>
            <a:endParaRPr lang="en-US" altLang="en-US" dirty="0">
              <a:latin typeface="Verdana" panose="020B0604030504040204" pitchFamily="34" charset="0"/>
            </a:endParaRPr>
          </a:p>
          <a:p>
            <a:pPr marL="0" indent="0" algn="ctr" eaLnBrk="0" fontAlgn="base" hangingPunct="0">
              <a:lnSpc>
                <a:spcPct val="100000"/>
              </a:lnSpc>
              <a:spcBef>
                <a:spcPct val="0"/>
              </a:spcBef>
              <a:spcAft>
                <a:spcPct val="0"/>
              </a:spcAft>
              <a:buNone/>
            </a:pPr>
            <a:endParaRPr lang="en-US" altLang="en-US" dirty="0">
              <a:latin typeface="Verdana" panose="020B0604030504040204" pitchFamily="34" charset="0"/>
            </a:endParaRPr>
          </a:p>
          <a:p>
            <a:pPr marL="0" indent="0" algn="ctr" eaLnBrk="0" fontAlgn="base" hangingPunct="0">
              <a:lnSpc>
                <a:spcPct val="100000"/>
              </a:lnSpc>
              <a:spcBef>
                <a:spcPct val="0"/>
              </a:spcBef>
              <a:spcAft>
                <a:spcPct val="0"/>
              </a:spcAft>
              <a:buNone/>
            </a:pPr>
            <a:endParaRPr lang="en-US" altLang="en-US" dirty="0">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58E3FA45-1E03-464D-B3DF-4BA9EC416E34}"/>
              </a:ext>
            </a:extLst>
          </p:cNvPr>
          <p:cNvSpPr txBox="1"/>
          <p:nvPr/>
        </p:nvSpPr>
        <p:spPr>
          <a:xfrm>
            <a:off x="387928" y="6216073"/>
            <a:ext cx="11480799" cy="369332"/>
          </a:xfrm>
          <a:prstGeom prst="rect">
            <a:avLst/>
          </a:prstGeom>
          <a:noFill/>
        </p:spPr>
        <p:txBody>
          <a:bodyPr wrap="square" rtlCol="0">
            <a:spAutoFit/>
          </a:bodyPr>
          <a:lstStyle/>
          <a:p>
            <a:pPr algn="ctr" eaLnBrk="0" fontAlgn="base" hangingPunct="0">
              <a:spcBef>
                <a:spcPct val="0"/>
              </a:spcBef>
              <a:spcAft>
                <a:spcPct val="0"/>
              </a:spcAft>
            </a:pPr>
            <a:r>
              <a:rPr lang="en-US" altLang="en-US">
                <a:latin typeface="Verdana" panose="020B0604030504040204" pitchFamily="34" charset="0"/>
              </a:rPr>
              <a:t>If you need a scholarship, please contact Kathryn Lachenmaier, katvannim@gmail.com</a:t>
            </a:r>
            <a:endParaRPr lang="en-US" altLang="en-US" dirty="0">
              <a:latin typeface="Verdana" panose="020B0604030504040204" pitchFamily="34" charset="0"/>
            </a:endParaRPr>
          </a:p>
        </p:txBody>
      </p:sp>
      <p:pic>
        <p:nvPicPr>
          <p:cNvPr id="7" name="Picture 6">
            <a:extLst>
              <a:ext uri="{FF2B5EF4-FFF2-40B4-BE49-F238E27FC236}">
                <a16:creationId xmlns:a16="http://schemas.microsoft.com/office/drawing/2014/main" id="{677ADBBB-6A87-44E4-AA29-9FD0812E7676}"/>
              </a:ext>
            </a:extLst>
          </p:cNvPr>
          <p:cNvPicPr>
            <a:picLocks noChangeAspect="1"/>
          </p:cNvPicPr>
          <p:nvPr/>
        </p:nvPicPr>
        <p:blipFill rotWithShape="1">
          <a:blip r:embed="rId4"/>
          <a:srcRect l="64081" t="38169" r="14452" b="43410"/>
          <a:stretch/>
        </p:blipFill>
        <p:spPr>
          <a:xfrm>
            <a:off x="0" y="1935392"/>
            <a:ext cx="6476018" cy="2329874"/>
          </a:xfrm>
          <a:prstGeom prst="rect">
            <a:avLst/>
          </a:prstGeom>
        </p:spPr>
      </p:pic>
      <p:pic>
        <p:nvPicPr>
          <p:cNvPr id="8" name="Picture 7">
            <a:extLst>
              <a:ext uri="{FF2B5EF4-FFF2-40B4-BE49-F238E27FC236}">
                <a16:creationId xmlns:a16="http://schemas.microsoft.com/office/drawing/2014/main" id="{999F5699-6E38-499C-B353-FA8033BE1CFA}"/>
              </a:ext>
            </a:extLst>
          </p:cNvPr>
          <p:cNvPicPr>
            <a:picLocks noChangeAspect="1"/>
          </p:cNvPicPr>
          <p:nvPr/>
        </p:nvPicPr>
        <p:blipFill rotWithShape="1">
          <a:blip r:embed="rId5"/>
          <a:srcRect l="63906" t="41614" r="13985" b="25963"/>
          <a:stretch/>
        </p:blipFill>
        <p:spPr>
          <a:xfrm>
            <a:off x="6560049" y="2552701"/>
            <a:ext cx="5570758" cy="3425130"/>
          </a:xfrm>
          <a:prstGeom prst="rect">
            <a:avLst/>
          </a:prstGeom>
        </p:spPr>
      </p:pic>
    </p:spTree>
    <p:extLst>
      <p:ext uri="{BB962C8B-B14F-4D97-AF65-F5344CB8AC3E}">
        <p14:creationId xmlns:p14="http://schemas.microsoft.com/office/powerpoint/2010/main" val="1064143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F031-9AE2-4BF1-BD8B-C310C801D0A9}"/>
              </a:ext>
            </a:extLst>
          </p:cNvPr>
          <p:cNvSpPr>
            <a:spLocks noGrp="1"/>
          </p:cNvSpPr>
          <p:nvPr>
            <p:ph type="title"/>
          </p:nvPr>
        </p:nvSpPr>
        <p:spPr>
          <a:xfrm>
            <a:off x="838200" y="365126"/>
            <a:ext cx="10515600" cy="751294"/>
          </a:xfrm>
        </p:spPr>
        <p:txBody>
          <a:bodyPr/>
          <a:lstStyle/>
          <a:p>
            <a:pPr algn="ctr"/>
            <a:r>
              <a:rPr lang="en-US" dirty="0"/>
              <a:t>Stay Connected</a:t>
            </a:r>
          </a:p>
        </p:txBody>
      </p:sp>
      <p:sp>
        <p:nvSpPr>
          <p:cNvPr id="3" name="Content Placeholder 2">
            <a:extLst>
              <a:ext uri="{FF2B5EF4-FFF2-40B4-BE49-F238E27FC236}">
                <a16:creationId xmlns:a16="http://schemas.microsoft.com/office/drawing/2014/main" id="{520A6282-5507-45F5-82F7-F0CB07FE1121}"/>
              </a:ext>
            </a:extLst>
          </p:cNvPr>
          <p:cNvSpPr>
            <a:spLocks noGrp="1"/>
          </p:cNvSpPr>
          <p:nvPr>
            <p:ph sz="half" idx="1"/>
          </p:nvPr>
        </p:nvSpPr>
        <p:spPr>
          <a:xfrm>
            <a:off x="390617" y="1116420"/>
            <a:ext cx="5629183" cy="5532955"/>
          </a:xfrm>
        </p:spPr>
        <p:txBody>
          <a:bodyPr>
            <a:normAutofit fontScale="92500" lnSpcReduction="20000"/>
          </a:bodyPr>
          <a:lstStyle/>
          <a:p>
            <a:r>
              <a:rPr lang="en-US" dirty="0"/>
              <a:t>View Ridge PTA website</a:t>
            </a:r>
          </a:p>
          <a:p>
            <a:pPr marL="457200" lvl="1" indent="0">
              <a:buNone/>
            </a:pPr>
            <a:r>
              <a:rPr lang="en-US" dirty="0">
                <a:hlinkClick r:id="rId3"/>
              </a:rPr>
              <a:t>www.viewridegeschool.org</a:t>
            </a:r>
            <a:r>
              <a:rPr lang="en-US" dirty="0"/>
              <a:t> </a:t>
            </a:r>
          </a:p>
          <a:p>
            <a:pPr lvl="1"/>
            <a:r>
              <a:rPr lang="en-US" dirty="0"/>
              <a:t>Updated regularly </a:t>
            </a:r>
          </a:p>
          <a:p>
            <a:r>
              <a:rPr lang="en-US" dirty="0"/>
              <a:t>View Ridge School website</a:t>
            </a:r>
          </a:p>
          <a:p>
            <a:pPr lvl="1"/>
            <a:r>
              <a:rPr lang="en-US" dirty="0">
                <a:hlinkClick r:id="rId4"/>
              </a:rPr>
              <a:t>www.viewridgees.seattleschools.org</a:t>
            </a:r>
            <a:r>
              <a:rPr lang="en-US" dirty="0"/>
              <a:t> </a:t>
            </a:r>
          </a:p>
          <a:p>
            <a:r>
              <a:rPr lang="en-US" dirty="0"/>
              <a:t>View Ridge Otter Know, OK</a:t>
            </a:r>
          </a:p>
          <a:p>
            <a:pPr lvl="1"/>
            <a:r>
              <a:rPr lang="en-US" dirty="0"/>
              <a:t>Comes out on Tuesdays, with updates on Fridays as needed via email</a:t>
            </a:r>
          </a:p>
          <a:p>
            <a:pPr lvl="1"/>
            <a:r>
              <a:rPr lang="en-US" dirty="0"/>
              <a:t>Email Cory Na, </a:t>
            </a:r>
            <a:r>
              <a:rPr lang="en-US" dirty="0">
                <a:hlinkClick r:id="rId5"/>
              </a:rPr>
              <a:t>nasome@gmail.com</a:t>
            </a:r>
            <a:r>
              <a:rPr lang="en-US" dirty="0"/>
              <a:t> to join OK distribution list</a:t>
            </a:r>
          </a:p>
          <a:p>
            <a:r>
              <a:rPr lang="en-US" dirty="0"/>
              <a:t>PTA General Meetings</a:t>
            </a:r>
          </a:p>
          <a:p>
            <a:pPr lvl="1"/>
            <a:r>
              <a:rPr lang="en-US" dirty="0"/>
              <a:t>Tuesday, 7:00 – 8:30pm, zoom: </a:t>
            </a:r>
          </a:p>
          <a:p>
            <a:pPr marL="457200" lvl="1" indent="0">
              <a:buNone/>
            </a:pPr>
            <a:r>
              <a:rPr lang="en-US" dirty="0">
                <a:highlight>
                  <a:srgbClr val="FFFF00"/>
                </a:highlight>
              </a:rPr>
              <a:t>October 13</a:t>
            </a:r>
            <a:r>
              <a:rPr lang="en-US" dirty="0"/>
              <a:t>, February 9, May 11</a:t>
            </a:r>
          </a:p>
          <a:p>
            <a:r>
              <a:rPr lang="en-US" dirty="0"/>
              <a:t>PTA Board Meetings</a:t>
            </a:r>
          </a:p>
          <a:p>
            <a:pPr lvl="1"/>
            <a:r>
              <a:rPr lang="en-US" dirty="0"/>
              <a:t>Tuesday, 7:00 – 9:00pm, zoom: </a:t>
            </a:r>
          </a:p>
          <a:p>
            <a:pPr marL="457200" lvl="1" indent="0">
              <a:buNone/>
            </a:pPr>
            <a:r>
              <a:rPr lang="en-US" dirty="0">
                <a:highlight>
                  <a:srgbClr val="FFFF00"/>
                </a:highlight>
              </a:rPr>
              <a:t>October 13</a:t>
            </a:r>
            <a:r>
              <a:rPr lang="en-US" dirty="0"/>
              <a:t>; November 10; December 8; January 12; March 9; April 20, June 8 </a:t>
            </a:r>
          </a:p>
          <a:p>
            <a:endParaRPr lang="en-US" dirty="0"/>
          </a:p>
        </p:txBody>
      </p:sp>
      <p:sp>
        <p:nvSpPr>
          <p:cNvPr id="4" name="Content Placeholder 3">
            <a:extLst>
              <a:ext uri="{FF2B5EF4-FFF2-40B4-BE49-F238E27FC236}">
                <a16:creationId xmlns:a16="http://schemas.microsoft.com/office/drawing/2014/main" id="{FEDE4E33-5B2D-43C5-900C-9C04C3038EB6}"/>
              </a:ext>
            </a:extLst>
          </p:cNvPr>
          <p:cNvSpPr>
            <a:spLocks noGrp="1"/>
          </p:cNvSpPr>
          <p:nvPr>
            <p:ph sz="half" idx="2"/>
          </p:nvPr>
        </p:nvSpPr>
        <p:spPr>
          <a:xfrm>
            <a:off x="6172200" y="1116420"/>
            <a:ext cx="5706122" cy="4922430"/>
          </a:xfrm>
        </p:spPr>
        <p:txBody>
          <a:bodyPr>
            <a:normAutofit fontScale="92500" lnSpcReduction="20000"/>
          </a:bodyPr>
          <a:lstStyle/>
          <a:p>
            <a:r>
              <a:rPr lang="en-US" dirty="0"/>
              <a:t>Principal Coffees: Tuesdays at 12pm (via Teams)</a:t>
            </a:r>
          </a:p>
          <a:p>
            <a:r>
              <a:rPr lang="en-US" dirty="0" err="1"/>
              <a:t>Roos</a:t>
            </a:r>
            <a:r>
              <a:rPr lang="en-US" dirty="0"/>
              <a:t> Report, every Friday via email</a:t>
            </a:r>
          </a:p>
          <a:p>
            <a:pPr marL="0" indent="0">
              <a:buNone/>
            </a:pPr>
            <a:endParaRPr lang="en-US" dirty="0"/>
          </a:p>
          <a:p>
            <a:r>
              <a:rPr lang="en-US" dirty="0"/>
              <a:t>Buddy Program</a:t>
            </a:r>
          </a:p>
          <a:p>
            <a:pPr lvl="1"/>
            <a:r>
              <a:rPr lang="en-US" dirty="0"/>
              <a:t>If you’re new to View Ridge and you would like to be assigned a buddy or if you would like to be a buddy family, please email Sunshine Feldman, </a:t>
            </a:r>
            <a:r>
              <a:rPr lang="en-US" dirty="0">
                <a:hlinkClick r:id="rId6"/>
              </a:rPr>
              <a:t>sunshinefeldman@live.com</a:t>
            </a:r>
            <a:r>
              <a:rPr lang="en-US" dirty="0"/>
              <a:t>, and include parent’s and children’s names, incoming grade, gender, best phone number, and email address.  </a:t>
            </a:r>
          </a:p>
          <a:p>
            <a:pPr lvl="1"/>
            <a:endParaRPr lang="en-US" dirty="0"/>
          </a:p>
        </p:txBody>
      </p:sp>
    </p:spTree>
    <p:extLst>
      <p:ext uri="{BB962C8B-B14F-4D97-AF65-F5344CB8AC3E}">
        <p14:creationId xmlns:p14="http://schemas.microsoft.com/office/powerpoint/2010/main" val="24367161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1438</Words>
  <Application>Microsoft Office PowerPoint</Application>
  <PresentationFormat>Widescreen</PresentationFormat>
  <Paragraphs>165</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Verdana</vt:lpstr>
      <vt:lpstr>Office Theme</vt:lpstr>
      <vt:lpstr>View Ridge Elementary  PTA Meet &amp; Greet</vt:lpstr>
      <vt:lpstr>Welcome, we’re glad you’re here!  </vt:lpstr>
      <vt:lpstr>What is the Parent Teacher Association or PTA?</vt:lpstr>
      <vt:lpstr>But why join the PTA at View Ridge Elementary?</vt:lpstr>
      <vt:lpstr>I’m already swamped,  do I have to volunteer if I join the PTA?</vt:lpstr>
      <vt:lpstr>How do I volunteer?</vt:lpstr>
      <vt:lpstr>Board and Committees at VRE</vt:lpstr>
      <vt:lpstr>Great, so how do I become a member?</vt:lpstr>
      <vt:lpstr>Stay Connected</vt:lpstr>
      <vt:lpstr>Fundraise While You Shop</vt:lpstr>
      <vt:lpstr>Family Support</vt:lpstr>
      <vt:lpstr>Go Otters!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View Ridge Elementary PTA Meet &amp; Greet</dc:title>
  <dc:creator>Kathryn Lachenmaier</dc:creator>
  <cp:lastModifiedBy>Kathryn Lachenmaier</cp:lastModifiedBy>
  <cp:revision>13</cp:revision>
  <dcterms:created xsi:type="dcterms:W3CDTF">2020-09-15T23:06:41Z</dcterms:created>
  <dcterms:modified xsi:type="dcterms:W3CDTF">2020-09-16T02:56:15Z</dcterms:modified>
</cp:coreProperties>
</file>